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93" r:id="rId2"/>
    <p:sldId id="280" r:id="rId3"/>
    <p:sldId id="281" r:id="rId4"/>
    <p:sldId id="258" r:id="rId5"/>
    <p:sldId id="282" r:id="rId6"/>
    <p:sldId id="283" r:id="rId7"/>
    <p:sldId id="259" r:id="rId8"/>
    <p:sldId id="272" r:id="rId9"/>
    <p:sldId id="273" r:id="rId10"/>
    <p:sldId id="271" r:id="rId11"/>
    <p:sldId id="275" r:id="rId12"/>
    <p:sldId id="276" r:id="rId13"/>
    <p:sldId id="277" r:id="rId14"/>
    <p:sldId id="284" r:id="rId15"/>
    <p:sldId id="263" r:id="rId16"/>
    <p:sldId id="264" r:id="rId17"/>
    <p:sldId id="285" r:id="rId18"/>
    <p:sldId id="286" r:id="rId19"/>
    <p:sldId id="287" r:id="rId20"/>
    <p:sldId id="268" r:id="rId21"/>
    <p:sldId id="288" r:id="rId22"/>
    <p:sldId id="290" r:id="rId23"/>
    <p:sldId id="289" r:id="rId24"/>
    <p:sldId id="291" r:id="rId25"/>
    <p:sldId id="270" r:id="rId26"/>
    <p:sldId id="292"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B9DCA-17A3-4887-B682-BF616221F80C}" v="138" dt="2023-04-10T18:31:11.002"/>
    <p1510:client id="{8301D3FD-9129-D2C9-A194-44DB2166B515}" v="1041" dt="2023-04-12T19:45:28.762"/>
    <p1510:client id="{B87D3E3E-A366-5F58-58B2-7A360498E4E0}" v="265" dt="2023-04-10T20:02:14.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112" d="100"/>
          <a:sy n="112" d="100"/>
        </p:scale>
        <p:origin x="3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85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689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66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8047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2830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3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885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0137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10722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224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0718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4/14/23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5255381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ound wave pattern on pixilated monitor">
            <a:extLst>
              <a:ext uri="{FF2B5EF4-FFF2-40B4-BE49-F238E27FC236}">
                <a16:creationId xmlns:a16="http://schemas.microsoft.com/office/drawing/2014/main" id="{937D0D22-61A6-2288-F065-6EFE98C318B1}"/>
              </a:ext>
            </a:extLst>
          </p:cNvPr>
          <p:cNvPicPr>
            <a:picLocks noChangeAspect="1"/>
          </p:cNvPicPr>
          <p:nvPr/>
        </p:nvPicPr>
        <p:blipFill rotWithShape="1">
          <a:blip r:embed="rId2">
            <a:alphaModFix amt="55000"/>
          </a:blip>
          <a:srcRect b="15730"/>
          <a:stretch/>
        </p:blipFill>
        <p:spPr>
          <a:xfrm>
            <a:off x="20" y="-9107"/>
            <a:ext cx="12191980" cy="6858000"/>
          </a:xfrm>
          <a:prstGeom prst="rect">
            <a:avLst/>
          </a:prstGeom>
        </p:spPr>
      </p:pic>
      <p:sp>
        <p:nvSpPr>
          <p:cNvPr id="2" name="Title 1">
            <a:extLst>
              <a:ext uri="{FF2B5EF4-FFF2-40B4-BE49-F238E27FC236}">
                <a16:creationId xmlns:a16="http://schemas.microsoft.com/office/drawing/2014/main" id="{E1DEDC64-0EF1-8430-364C-2AC5A0478838}"/>
              </a:ext>
            </a:extLst>
          </p:cNvPr>
          <p:cNvSpPr>
            <a:spLocks noGrp="1"/>
          </p:cNvSpPr>
          <p:nvPr>
            <p:ph type="title"/>
          </p:nvPr>
        </p:nvSpPr>
        <p:spPr>
          <a:xfrm>
            <a:off x="838199" y="815735"/>
            <a:ext cx="8869682" cy="1325563"/>
          </a:xfrm>
        </p:spPr>
        <p:txBody>
          <a:bodyPr>
            <a:normAutofit/>
          </a:bodyPr>
          <a:lstStyle/>
          <a:p>
            <a:r>
              <a:rPr lang="en-US" dirty="0">
                <a:solidFill>
                  <a:srgbClr val="FFFFFF"/>
                </a:solidFill>
              </a:rPr>
              <a:t>DEVELOPMENT OF A SMOKING CESSATION SUPPORT SYSTEM</a:t>
            </a: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51E33A-6D05-EF98-8918-0936D1F5C7E5}"/>
              </a:ext>
            </a:extLst>
          </p:cNvPr>
          <p:cNvSpPr>
            <a:spLocks noGrp="1"/>
          </p:cNvSpPr>
          <p:nvPr>
            <p:ph idx="1"/>
          </p:nvPr>
        </p:nvSpPr>
        <p:spPr>
          <a:xfrm>
            <a:off x="838200" y="2506662"/>
            <a:ext cx="10515600" cy="4351338"/>
          </a:xfrm>
        </p:spPr>
        <p:txBody>
          <a:bodyPr>
            <a:normAutofit/>
          </a:bodyPr>
          <a:lstStyle/>
          <a:p>
            <a:pPr marL="0" indent="0">
              <a:buNone/>
            </a:pPr>
            <a:r>
              <a:rPr lang="en-US" dirty="0">
                <a:solidFill>
                  <a:srgbClr val="FFFFFF"/>
                </a:solidFill>
              </a:rPr>
              <a:t>IE 7275 Data Mining in Engineering </a:t>
            </a:r>
          </a:p>
          <a:p>
            <a:pPr marL="0" indent="0">
              <a:buNone/>
            </a:pPr>
            <a:r>
              <a:rPr lang="en-US" dirty="0">
                <a:solidFill>
                  <a:srgbClr val="FFFFFF"/>
                </a:solidFill>
              </a:rPr>
              <a:t>Group 90</a:t>
            </a:r>
          </a:p>
          <a:p>
            <a:pPr marL="0" indent="0">
              <a:buNone/>
            </a:pPr>
            <a:r>
              <a:rPr lang="en-US" dirty="0">
                <a:solidFill>
                  <a:srgbClr val="FFFFFF"/>
                </a:solidFill>
              </a:rPr>
              <a:t>Sai Srinivas </a:t>
            </a:r>
            <a:r>
              <a:rPr lang="en-US" dirty="0" err="1">
                <a:solidFill>
                  <a:srgbClr val="FFFFFF"/>
                </a:solidFill>
              </a:rPr>
              <a:t>Madamraju</a:t>
            </a:r>
            <a:endParaRPr lang="en-US" dirty="0">
              <a:solidFill>
                <a:srgbClr val="FFFFFF"/>
              </a:solidFill>
            </a:endParaRPr>
          </a:p>
          <a:p>
            <a:pPr marL="0" indent="0">
              <a:buNone/>
            </a:pPr>
            <a:r>
              <a:rPr lang="en-US" dirty="0">
                <a:solidFill>
                  <a:srgbClr val="FFFFFF"/>
                </a:solidFill>
              </a:rPr>
              <a:t>Sri Mahalakshmi Harika </a:t>
            </a:r>
            <a:r>
              <a:rPr lang="en-US" dirty="0" err="1">
                <a:solidFill>
                  <a:srgbClr val="FFFFFF"/>
                </a:solidFill>
              </a:rPr>
              <a:t>Punati</a:t>
            </a:r>
            <a:endParaRPr lang="en-US" dirty="0">
              <a:solidFill>
                <a:srgbClr val="FFFFFF"/>
              </a:solidFill>
            </a:endParaRPr>
          </a:p>
          <a:p>
            <a:pPr marL="0" indent="0">
              <a:buNone/>
            </a:pPr>
            <a:r>
              <a:rPr lang="en-US" dirty="0">
                <a:solidFill>
                  <a:srgbClr val="FFFFFF"/>
                </a:solidFill>
              </a:rPr>
              <a:t>Date: 04-14-2023</a:t>
            </a:r>
          </a:p>
        </p:txBody>
      </p:sp>
    </p:spTree>
    <p:extLst>
      <p:ext uri="{BB962C8B-B14F-4D97-AF65-F5344CB8AC3E}">
        <p14:creationId xmlns:p14="http://schemas.microsoft.com/office/powerpoint/2010/main" val="814166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8F478-2614-C848-306C-DD9DEAE33C06}"/>
              </a:ext>
            </a:extLst>
          </p:cNvPr>
          <p:cNvSpPr>
            <a:spLocks noGrp="1"/>
          </p:cNvSpPr>
          <p:nvPr>
            <p:ph type="title"/>
          </p:nvPr>
        </p:nvSpPr>
        <p:spPr>
          <a:xfrm>
            <a:off x="643278" y="974473"/>
            <a:ext cx="3571810" cy="3573516"/>
          </a:xfrm>
        </p:spPr>
        <p:txBody>
          <a:bodyPr vert="horz" lIns="91440" tIns="45720" rIns="91440" bIns="45720" rtlCol="0" anchor="b">
            <a:normAutofit/>
          </a:bodyPr>
          <a:lstStyle/>
          <a:p>
            <a:r>
              <a:rPr lang="en-US" sz="3100" b="1" kern="1200" dirty="0">
                <a:solidFill>
                  <a:schemeClr val="tx1"/>
                </a:solidFill>
                <a:latin typeface="+mj-lt"/>
                <a:ea typeface="+mj-ea"/>
                <a:cs typeface="+mj-cs"/>
              </a:rPr>
              <a:t>Numeric Variables</a:t>
            </a:r>
            <a:r>
              <a:rPr lang="en-US" sz="3100" kern="1200" dirty="0">
                <a:solidFill>
                  <a:schemeClr val="tx1"/>
                </a:solidFill>
                <a:latin typeface="+mj-lt"/>
                <a:ea typeface="+mj-ea"/>
                <a:cs typeface="+mj-cs"/>
              </a:rPr>
              <a:t>: </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Numeric variables are represented using histograms. These are the numeric plots before removing outliers. </a:t>
            </a:r>
          </a:p>
          <a:p>
            <a:endParaRPr lang="en-US" sz="3100" kern="1200" dirty="0">
              <a:solidFill>
                <a:schemeClr val="tx1"/>
              </a:solidFill>
              <a:latin typeface="+mj-lt"/>
              <a:ea typeface="+mj-ea"/>
              <a:cs typeface="+mj-cs"/>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2354A87F-B4EB-8D65-A500-E5B6EB5F1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088571"/>
            <a:ext cx="7214616" cy="4653425"/>
          </a:xfrm>
          <a:prstGeom prst="rect">
            <a:avLst/>
          </a:prstGeom>
        </p:spPr>
      </p:pic>
      <p:sp>
        <p:nvSpPr>
          <p:cNvPr id="3" name="Slide Number Placeholder 2">
            <a:extLst>
              <a:ext uri="{FF2B5EF4-FFF2-40B4-BE49-F238E27FC236}">
                <a16:creationId xmlns:a16="http://schemas.microsoft.com/office/drawing/2014/main" id="{BD329CEA-CE27-365A-905A-D6B6278E5F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3DB2ADC-AF19-4574-8C10-79B5B04FCA27}" type="slidenum">
              <a:rPr lang="en-US" smtClean="0"/>
              <a:pPr>
                <a:spcAft>
                  <a:spcPts val="600"/>
                </a:spcAft>
              </a:pPr>
              <a:t>10</a:t>
            </a:fld>
            <a:endParaRPr lang="en-US"/>
          </a:p>
        </p:txBody>
      </p:sp>
    </p:spTree>
    <p:extLst>
      <p:ext uri="{BB962C8B-B14F-4D97-AF65-F5344CB8AC3E}">
        <p14:creationId xmlns:p14="http://schemas.microsoft.com/office/powerpoint/2010/main" val="1964018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716FB-98D6-77F3-840B-E65EE5AC21E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100" kern="1200" dirty="0">
                <a:solidFill>
                  <a:schemeClr val="tx1"/>
                </a:solidFill>
                <a:latin typeface="+mj-lt"/>
                <a:ea typeface="+mj-ea"/>
                <a:cs typeface="+mj-cs"/>
              </a:rPr>
              <a:t>Numeric variables are represented using histograms. These are the numeric plots after removing outliers and duplicates.</a:t>
            </a:r>
            <a:br>
              <a:rPr lang="en-US" sz="2100" kern="1200" dirty="0">
                <a:solidFill>
                  <a:schemeClr val="tx1"/>
                </a:solidFill>
                <a:latin typeface="+mj-lt"/>
                <a:ea typeface="+mj-ea"/>
                <a:cs typeface="+mj-cs"/>
              </a:rPr>
            </a:br>
            <a:br>
              <a:rPr lang="en-US" sz="2100" kern="1200" dirty="0">
                <a:solidFill>
                  <a:schemeClr val="tx1"/>
                </a:solidFill>
                <a:latin typeface="+mj-lt"/>
                <a:ea typeface="+mj-ea"/>
                <a:cs typeface="+mj-cs"/>
              </a:rPr>
            </a:br>
            <a:r>
              <a:rPr lang="en-US" sz="2100" kern="1200" dirty="0">
                <a:solidFill>
                  <a:schemeClr val="tx1"/>
                </a:solidFill>
                <a:latin typeface="+mj-lt"/>
                <a:ea typeface="+mj-ea"/>
                <a:cs typeface="+mj-cs"/>
              </a:rPr>
              <a:t>After removing 5,362 duplicates and 1,171 outliers, the new data set has 32,451 rows</a:t>
            </a:r>
            <a:br>
              <a:rPr lang="en-US" sz="2100" kern="1200" dirty="0">
                <a:solidFill>
                  <a:schemeClr val="tx1"/>
                </a:solidFill>
                <a:latin typeface="+mj-lt"/>
                <a:ea typeface="+mj-ea"/>
                <a:cs typeface="+mj-cs"/>
              </a:rPr>
            </a:br>
            <a:endParaRPr lang="en-US" sz="2100" kern="1200" dirty="0">
              <a:solidFill>
                <a:schemeClr val="tx1"/>
              </a:solidFill>
              <a:latin typeface="+mj-lt"/>
              <a:ea typeface="+mj-ea"/>
              <a:cs typeface="+mj-cs"/>
            </a:endParaRP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diagram, histogram&#10;&#10;Description automatically generated">
            <a:extLst>
              <a:ext uri="{FF2B5EF4-FFF2-40B4-BE49-F238E27FC236}">
                <a16:creationId xmlns:a16="http://schemas.microsoft.com/office/drawing/2014/main" id="{AC2D57E2-F6A7-067D-C1B6-1B97EC47F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90169"/>
            <a:ext cx="7214616" cy="5050229"/>
          </a:xfrm>
          <a:prstGeom prst="rect">
            <a:avLst/>
          </a:prstGeom>
        </p:spPr>
      </p:pic>
    </p:spTree>
    <p:extLst>
      <p:ext uri="{BB962C8B-B14F-4D97-AF65-F5344CB8AC3E}">
        <p14:creationId xmlns:p14="http://schemas.microsoft.com/office/powerpoint/2010/main" val="16016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43D1D-71FF-5B7F-8FA4-E89D60BA030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1" kern="1200" dirty="0">
                <a:solidFill>
                  <a:schemeClr val="tx1"/>
                </a:solidFill>
                <a:latin typeface="+mj-lt"/>
                <a:ea typeface="+mj-ea"/>
                <a:cs typeface="+mj-cs"/>
              </a:rPr>
              <a:t>Correlation analysis of numeric variables using Pearson’s correlation</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calendar, treemap chart&#10;&#10;Description automatically generated">
            <a:extLst>
              <a:ext uri="{FF2B5EF4-FFF2-40B4-BE49-F238E27FC236}">
                <a16:creationId xmlns:a16="http://schemas.microsoft.com/office/drawing/2014/main" id="{46CDE145-439B-1AC7-8F5E-4E1B18807551}"/>
              </a:ext>
            </a:extLst>
          </p:cNvPr>
          <p:cNvPicPr>
            <a:picLocks noChangeAspect="1"/>
          </p:cNvPicPr>
          <p:nvPr/>
        </p:nvPicPr>
        <p:blipFill>
          <a:blip r:embed="rId2"/>
          <a:stretch>
            <a:fillRect/>
          </a:stretch>
        </p:blipFill>
        <p:spPr>
          <a:xfrm>
            <a:off x="1801284" y="1783615"/>
            <a:ext cx="8584834" cy="4957740"/>
          </a:xfrm>
          <a:prstGeom prst="rect">
            <a:avLst/>
          </a:prstGeom>
        </p:spPr>
      </p:pic>
    </p:spTree>
    <p:extLst>
      <p:ext uri="{BB962C8B-B14F-4D97-AF65-F5344CB8AC3E}">
        <p14:creationId xmlns:p14="http://schemas.microsoft.com/office/powerpoint/2010/main" val="267716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CFB3A-5BA4-052D-8629-9E289CC21BC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1" kern="1200" dirty="0">
                <a:solidFill>
                  <a:schemeClr val="tx1"/>
                </a:solidFill>
                <a:latin typeface="+mj-lt"/>
                <a:ea typeface="+mj-ea"/>
                <a:cs typeface="+mj-cs"/>
              </a:rPr>
              <a:t>Correlation analysis of numeric variables after removing highly correlated variables</a:t>
            </a: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treemap chart&#10;&#10;Description automatically generated">
            <a:extLst>
              <a:ext uri="{FF2B5EF4-FFF2-40B4-BE49-F238E27FC236}">
                <a16:creationId xmlns:a16="http://schemas.microsoft.com/office/drawing/2014/main" id="{4896D781-BD0C-5A23-0004-2D3077982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481" y="1818225"/>
            <a:ext cx="8237999" cy="4942797"/>
          </a:xfrm>
          <a:prstGeom prst="rect">
            <a:avLst/>
          </a:prstGeom>
        </p:spPr>
      </p:pic>
    </p:spTree>
    <p:extLst>
      <p:ext uri="{BB962C8B-B14F-4D97-AF65-F5344CB8AC3E}">
        <p14:creationId xmlns:p14="http://schemas.microsoft.com/office/powerpoint/2010/main" val="426220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022C7-BE00-4CA8-5334-D1476F85DF1F}"/>
              </a:ext>
            </a:extLst>
          </p:cNvPr>
          <p:cNvSpPr>
            <a:spLocks noGrp="1"/>
          </p:cNvSpPr>
          <p:nvPr>
            <p:ph type="title"/>
          </p:nvPr>
        </p:nvSpPr>
        <p:spPr>
          <a:xfrm>
            <a:off x="838200" y="365125"/>
            <a:ext cx="10515600" cy="1325563"/>
          </a:xfrm>
        </p:spPr>
        <p:txBody>
          <a:bodyPr>
            <a:normAutofit/>
          </a:bodyPr>
          <a:lstStyle/>
          <a:p>
            <a:r>
              <a:rPr lang="en-IN" sz="2600" b="1" dirty="0">
                <a:effectLst/>
                <a:latin typeface="TimesNewRomanPS"/>
              </a:rPr>
              <a:t>Point Biserial test for correlation analysis of numeric and categorical target variable </a:t>
            </a:r>
            <a:br>
              <a:rPr lang="en-US" sz="2600" dirty="0">
                <a:latin typeface="Arial"/>
                <a:cs typeface="Arial"/>
              </a:rPr>
            </a:br>
            <a:endParaRPr lang="en-US" sz="2600" dirty="0"/>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1D00C7-EA90-2BF1-03AA-5EE787ACC1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ts val="0"/>
              </a:spcBef>
              <a:buNone/>
            </a:pPr>
            <a:endParaRPr lang="en-US" sz="2200" dirty="0">
              <a:latin typeface="Calibri" panose="020F0502020204030204" pitchFamily="34" charset="0"/>
              <a:cs typeface="Calibri" panose="020F0502020204030204" pitchFamily="34" charset="0"/>
            </a:endParaRPr>
          </a:p>
          <a:p>
            <a:pPr marL="0" indent="0">
              <a:spcBef>
                <a:spcPts val="0"/>
              </a:spcBef>
              <a:buNone/>
            </a:pPr>
            <a:r>
              <a:rPr lang="en-US" sz="2200" dirty="0">
                <a:latin typeface="Calibri" panose="020F0502020204030204" pitchFamily="34" charset="0"/>
                <a:cs typeface="Calibri" panose="020F0502020204030204" pitchFamily="34" charset="0"/>
              </a:rPr>
              <a:t>1.Null hypothesis H0: The variable has no correlation</a:t>
            </a: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2. Alternate hypothesis H1: The variable has a correlation</a:t>
            </a:r>
          </a:p>
          <a:p>
            <a:pPr marL="0" indent="0">
              <a:spcBef>
                <a:spcPts val="0"/>
              </a:spcBef>
              <a:buNone/>
            </a:pPr>
            <a:endParaRPr lang="en-US" sz="2200" dirty="0">
              <a:latin typeface="Calibri" panose="020F0502020204030204" pitchFamily="34" charset="0"/>
              <a:cs typeface="Calibri" panose="020F0502020204030204" pitchFamily="34" charset="0"/>
            </a:endParaRPr>
          </a:p>
          <a:p>
            <a:pPr marL="0" indent="0">
              <a:spcBef>
                <a:spcPts val="0"/>
              </a:spcBef>
              <a:buNone/>
            </a:pPr>
            <a:r>
              <a:rPr lang="en-US" sz="2200" dirty="0">
                <a:latin typeface="Calibri" panose="020F0502020204030204" pitchFamily="34" charset="0"/>
                <a:cs typeface="Calibri" panose="020F0502020204030204" pitchFamily="34" charset="0"/>
              </a:rPr>
              <a:t>If the resulting p-value from the test is greater than 0.05 it is concluded that the variables are correlated. </a:t>
            </a:r>
            <a:r>
              <a:rPr lang="en-US" sz="2200">
                <a:latin typeface="Calibri" panose="020F0502020204030204" pitchFamily="34" charset="0"/>
                <a:cs typeface="Calibri" panose="020F0502020204030204" pitchFamily="34" charset="0"/>
              </a:rPr>
              <a:t>The Point Biserial </a:t>
            </a:r>
            <a:r>
              <a:rPr lang="en-US" sz="2200" dirty="0">
                <a:latin typeface="Calibri" panose="020F0502020204030204" pitchFamily="34" charset="0"/>
                <a:cs typeface="Calibri" panose="020F0502020204030204" pitchFamily="34" charset="0"/>
              </a:rPr>
              <a:t>test is performed between target categorical variable ‘Smoking’ and other numerical variables.</a:t>
            </a:r>
          </a:p>
          <a:p>
            <a:pPr marL="0" indent="0">
              <a:spcBef>
                <a:spcPts val="0"/>
              </a:spcBef>
              <a:buNone/>
            </a:pPr>
            <a:endParaRPr lang="en-US" sz="2200" dirty="0">
              <a:latin typeface="Calibri" panose="020F0502020204030204" pitchFamily="34" charset="0"/>
              <a:cs typeface="Calibri" panose="020F0502020204030204" pitchFamily="34" charset="0"/>
            </a:endParaRPr>
          </a:p>
          <a:p>
            <a:pPr marL="0" indent="0">
              <a:spcBef>
                <a:spcPts val="0"/>
              </a:spcBef>
              <a:buNone/>
            </a:pPr>
            <a:r>
              <a:rPr lang="en-US" sz="2200" b="1" dirty="0">
                <a:latin typeface="Calibri" panose="020F0502020204030204" pitchFamily="34" charset="0"/>
                <a:cs typeface="Calibri" panose="020F0502020204030204" pitchFamily="34" charset="0"/>
              </a:rPr>
              <a:t>Results:</a:t>
            </a:r>
          </a:p>
          <a:p>
            <a:pPr marL="0" indent="0">
              <a:spcBef>
                <a:spcPts val="0"/>
              </a:spcBef>
              <a:buNone/>
            </a:pPr>
            <a:r>
              <a:rPr lang="en-US" sz="2200" dirty="0">
                <a:latin typeface="Calibri" panose="020F0502020204030204" pitchFamily="34" charset="0"/>
                <a:cs typeface="Calibri" panose="020F0502020204030204" pitchFamily="34" charset="0"/>
              </a:rPr>
              <a:t>All the numeric variables are correlated to target variable.</a:t>
            </a:r>
          </a:p>
          <a:p>
            <a:pPr marL="0" indent="0">
              <a:spcBef>
                <a:spcPts val="0"/>
              </a:spcBef>
              <a:buNone/>
            </a:pPr>
            <a:endParaRPr lang="en-US" sz="2200" dirty="0">
              <a:latin typeface="Calibri" panose="020F0502020204030204" pitchFamily="34" charset="0"/>
              <a:cs typeface="Calibri" panose="020F0502020204030204" pitchFamily="34" charset="0"/>
            </a:endParaRPr>
          </a:p>
          <a:p>
            <a:pPr marL="0" indent="0">
              <a:spcBef>
                <a:spcPts val="0"/>
              </a:spcBef>
              <a:buNone/>
            </a:pPr>
            <a:endParaRPr lang="en-US" sz="2200" dirty="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76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F2120-98CA-1F64-4A03-FA0358DFD243}"/>
              </a:ext>
            </a:extLst>
          </p:cNvPr>
          <p:cNvSpPr>
            <a:spLocks noGrp="1"/>
          </p:cNvSpPr>
          <p:nvPr>
            <p:ph type="title"/>
          </p:nvPr>
        </p:nvSpPr>
        <p:spPr>
          <a:xfrm>
            <a:off x="838200" y="365125"/>
            <a:ext cx="10515600" cy="1325563"/>
          </a:xfrm>
        </p:spPr>
        <p:txBody>
          <a:bodyPr>
            <a:normAutofit/>
          </a:bodyPr>
          <a:lstStyle/>
          <a:p>
            <a:r>
              <a:rPr lang="en-US" sz="5400" b="1">
                <a:cs typeface="Calibri Light"/>
              </a:rPr>
              <a:t>Data Mining Tasks</a:t>
            </a:r>
          </a:p>
          <a:p>
            <a:endParaRPr lang="en-US" sz="5400"/>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DCB03A-5666-6537-77B1-6ABC2534D5C6}"/>
              </a:ext>
            </a:extLst>
          </p:cNvPr>
          <p:cNvSpPr>
            <a:spLocks noGrp="1"/>
          </p:cNvSpPr>
          <p:nvPr>
            <p:ph idx="1"/>
          </p:nvPr>
        </p:nvSpPr>
        <p:spPr>
          <a:xfrm>
            <a:off x="838200" y="1929384"/>
            <a:ext cx="10515600" cy="4251960"/>
          </a:xfrm>
        </p:spPr>
        <p:txBody>
          <a:bodyPr vert="horz" lIns="91440" tIns="45720" rIns="91440" bIns="45720" rtlCol="0">
            <a:normAutofit/>
          </a:bodyPr>
          <a:lstStyle/>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Target variable: "Smoking” (represented by "y")</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Predictor variables: represented by "X"</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Dataset split: 80:20 ratio for training and testing</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Predictor Train set: 33,121 records and 18 variables</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Target Train set: 33,121 records and 1 variable</a:t>
            </a:r>
            <a:endParaRPr lang="en-IN" sz="2200">
              <a:latin typeface="Calibri" panose="020F0502020204030204" pitchFamily="34" charset="0"/>
              <a:cs typeface="Calibri" panose="020F0502020204030204" pitchFamily="34" charset="0"/>
            </a:endParaRP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Predictor Test set: 8,281 records and 18 variables</a:t>
            </a:r>
          </a:p>
          <a:p>
            <a:r>
              <a:rPr lang="en-IN" sz="2200" b="0" i="0" u="none" strike="noStrike">
                <a:effectLst/>
                <a:latin typeface="Calibri" panose="020F0502020204030204" pitchFamily="34" charset="0"/>
                <a:cs typeface="Calibri" panose="020F0502020204030204" pitchFamily="34" charset="0"/>
              </a:rPr>
              <a:t>Target Test set: 8,281 records and 1 variable</a:t>
            </a:r>
          </a:p>
          <a:p>
            <a:pPr>
              <a:buFont typeface="Arial" panose="020B0604020202020204" pitchFamily="34" charset="0"/>
              <a:buChar char="•"/>
            </a:pPr>
            <a:endParaRPr lang="en-IN" sz="2200" b="0" i="0" u="none" strike="noStrike">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98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BE7E8-15C5-B127-D656-7BCB2B8F9236}"/>
              </a:ext>
            </a:extLst>
          </p:cNvPr>
          <p:cNvSpPr>
            <a:spLocks noGrp="1"/>
          </p:cNvSpPr>
          <p:nvPr>
            <p:ph type="title"/>
          </p:nvPr>
        </p:nvSpPr>
        <p:spPr>
          <a:xfrm>
            <a:off x="838200" y="365125"/>
            <a:ext cx="10515600" cy="1325563"/>
          </a:xfrm>
        </p:spPr>
        <p:txBody>
          <a:bodyPr>
            <a:normAutofit/>
          </a:bodyPr>
          <a:lstStyle/>
          <a:p>
            <a:r>
              <a:rPr lang="en-US" sz="5400">
                <a:cs typeface="Calibri Light"/>
              </a:rPr>
              <a:t>Data Mining Methods </a:t>
            </a:r>
          </a:p>
          <a:p>
            <a:endParaRPr lang="en-US" sz="5400"/>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226B9-54FF-C751-D31A-7C102029EB4E}"/>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000" b="1"/>
              <a:t>K-NN classifier:</a:t>
            </a:r>
          </a:p>
          <a:p>
            <a:pPr marL="0" indent="0">
              <a:buNone/>
            </a:pPr>
            <a:endParaRPr lang="en-US" sz="2000" b="1">
              <a:cs typeface="Calibri"/>
            </a:endParaRPr>
          </a:p>
          <a:p>
            <a:pPr>
              <a:buFont typeface="Arial" panose="020B0604020202020204" pitchFamily="34" charset="0"/>
              <a:buChar char="•"/>
            </a:pPr>
            <a:r>
              <a:rPr lang="en-IN" sz="2000" b="0" i="0" u="none" strike="noStrike">
                <a:effectLst/>
                <a:latin typeface="Söhne"/>
              </a:rPr>
              <a:t>K-NN classification algorithm categorizes new records by comparing them to comparable records in the training data</a:t>
            </a:r>
          </a:p>
          <a:p>
            <a:pPr>
              <a:buFont typeface="Arial" panose="020B0604020202020204" pitchFamily="34" charset="0"/>
              <a:buChar char="•"/>
            </a:pPr>
            <a:r>
              <a:rPr lang="en-IN" sz="2000" b="0" i="0" u="none" strike="noStrike">
                <a:effectLst/>
                <a:latin typeface="Söhne"/>
              </a:rPr>
              <a:t>Majority decision rule is used to categorize new records as a member of the majority class of the K-neighbours</a:t>
            </a:r>
          </a:p>
          <a:p>
            <a:pPr>
              <a:buFont typeface="Arial" panose="020B0604020202020204" pitchFamily="34" charset="0"/>
              <a:buChar char="•"/>
            </a:pPr>
            <a:r>
              <a:rPr lang="en-IN" sz="2000" b="0" i="0" u="none" strike="noStrike">
                <a:effectLst/>
                <a:latin typeface="Söhne"/>
              </a:rPr>
              <a:t>Nearest K-NN classifier was used with K=3</a:t>
            </a:r>
          </a:p>
          <a:p>
            <a:pPr>
              <a:buFont typeface="Arial" panose="020B0604020202020204" pitchFamily="34" charset="0"/>
              <a:buChar char="•"/>
            </a:pPr>
            <a:r>
              <a:rPr lang="en-IN" sz="2000" b="0" i="0" u="none" strike="noStrike">
                <a:effectLst/>
                <a:latin typeface="Söhne"/>
              </a:rPr>
              <a:t>Different weight and distance metrics were used to find the ideal value of K</a:t>
            </a:r>
          </a:p>
          <a:p>
            <a:pPr>
              <a:buFont typeface="Arial" panose="020B0604020202020204" pitchFamily="34" charset="0"/>
              <a:buChar char="•"/>
            </a:pPr>
            <a:r>
              <a:rPr lang="en-IN" sz="2000" b="0" i="0" u="none" strike="noStrike">
                <a:effectLst/>
                <a:latin typeface="Söhne"/>
              </a:rPr>
              <a:t>Weight metrics: Distance</a:t>
            </a:r>
          </a:p>
          <a:p>
            <a:pPr>
              <a:buFont typeface="Arial" panose="020B0604020202020204" pitchFamily="34" charset="0"/>
              <a:buChar char="•"/>
            </a:pPr>
            <a:r>
              <a:rPr lang="en-IN" sz="2000" b="0" i="0" u="none" strike="noStrike">
                <a:effectLst/>
                <a:latin typeface="Söhne"/>
              </a:rPr>
              <a:t>Distance metrics: Euclidean</a:t>
            </a:r>
          </a:p>
          <a:p>
            <a:pPr>
              <a:buFont typeface="Arial" panose="020B0604020202020204" pitchFamily="34" charset="0"/>
              <a:buChar char="•"/>
            </a:pPr>
            <a:r>
              <a:rPr lang="en-IN" sz="2000" b="0" i="0" u="none" strike="noStrike">
                <a:effectLst/>
                <a:latin typeface="Söhne"/>
              </a:rPr>
              <a:t>Accuracy of the model is 76.4%</a:t>
            </a:r>
          </a:p>
          <a:p>
            <a:pPr marL="0" indent="0">
              <a:buNone/>
            </a:pPr>
            <a:endParaRPr lang="en-US" sz="2000">
              <a:cs typeface="Calibri"/>
            </a:endParaRPr>
          </a:p>
        </p:txBody>
      </p:sp>
    </p:spTree>
    <p:extLst>
      <p:ext uri="{BB962C8B-B14F-4D97-AF65-F5344CB8AC3E}">
        <p14:creationId xmlns:p14="http://schemas.microsoft.com/office/powerpoint/2010/main" val="1476960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BE7E8-15C5-B127-D656-7BCB2B8F9236}"/>
              </a:ext>
            </a:extLst>
          </p:cNvPr>
          <p:cNvSpPr>
            <a:spLocks noGrp="1"/>
          </p:cNvSpPr>
          <p:nvPr>
            <p:ph type="title"/>
          </p:nvPr>
        </p:nvSpPr>
        <p:spPr>
          <a:xfrm>
            <a:off x="838200" y="365125"/>
            <a:ext cx="10515600" cy="1325563"/>
          </a:xfrm>
        </p:spPr>
        <p:txBody>
          <a:bodyPr>
            <a:normAutofit/>
          </a:bodyPr>
          <a:lstStyle/>
          <a:p>
            <a:r>
              <a:rPr lang="en-US" sz="5400">
                <a:cs typeface="Calibri Light"/>
              </a:rPr>
              <a:t>Data Mining Methods </a:t>
            </a:r>
          </a:p>
          <a:p>
            <a:endParaRPr lang="en-US" sz="5400"/>
          </a:p>
        </p:txBody>
      </p:sp>
      <p:sp>
        <p:nvSpPr>
          <p:cNvPr id="3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226B9-54FF-C751-D31A-7C102029EB4E}"/>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b="1"/>
              <a:t>Decision Tree classifier:</a:t>
            </a:r>
          </a:p>
          <a:p>
            <a:pPr marL="0" indent="0">
              <a:buNone/>
            </a:pPr>
            <a:endParaRPr lang="en-US" sz="2200" b="1">
              <a:cs typeface="Calibri"/>
            </a:endParaRPr>
          </a:p>
          <a:p>
            <a:pPr>
              <a:buFont typeface="Arial" panose="020B0604020202020204" pitchFamily="34" charset="0"/>
              <a:buChar char="•"/>
            </a:pPr>
            <a:r>
              <a:rPr lang="en-IN" sz="2200" b="0" i="0" u="none" strike="noStrike">
                <a:effectLst/>
                <a:latin typeface="Söhne"/>
              </a:rPr>
              <a:t>Utilizes a tree-like model to predict outcomes.</a:t>
            </a:r>
          </a:p>
          <a:p>
            <a:pPr>
              <a:buFont typeface="Arial" panose="020B0604020202020204" pitchFamily="34" charset="0"/>
              <a:buChar char="•"/>
            </a:pPr>
            <a:r>
              <a:rPr lang="en-IN" sz="2200" b="0" i="0" u="none" strike="noStrike">
                <a:effectLst/>
                <a:latin typeface="Söhne"/>
              </a:rPr>
              <a:t>Splits predictors to produce logical rules and increase homogeneity.</a:t>
            </a:r>
          </a:p>
          <a:p>
            <a:pPr>
              <a:buFont typeface="Arial" panose="020B0604020202020204" pitchFamily="34" charset="0"/>
              <a:buChar char="•"/>
            </a:pPr>
            <a:r>
              <a:rPr lang="en-IN" sz="2200" b="0" i="0" u="none" strike="noStrike">
                <a:effectLst/>
                <a:latin typeface="Söhne"/>
              </a:rPr>
              <a:t>The model was built with min_samples_split=5.</a:t>
            </a:r>
          </a:p>
          <a:p>
            <a:pPr>
              <a:buFont typeface="Arial" panose="020B0604020202020204" pitchFamily="34" charset="0"/>
              <a:buChar char="•"/>
            </a:pPr>
            <a:r>
              <a:rPr lang="en-IN" sz="2200" b="0" i="0" u="none" strike="noStrike">
                <a:effectLst/>
                <a:latin typeface="Söhne"/>
              </a:rPr>
              <a:t>Accuracy of the model is 74%</a:t>
            </a:r>
          </a:p>
          <a:p>
            <a:pPr marL="0" indent="0">
              <a:buNone/>
            </a:pPr>
            <a:endParaRPr lang="en-US" sz="2200">
              <a:cs typeface="Calibri"/>
            </a:endParaRPr>
          </a:p>
        </p:txBody>
      </p:sp>
    </p:spTree>
    <p:extLst>
      <p:ext uri="{BB962C8B-B14F-4D97-AF65-F5344CB8AC3E}">
        <p14:creationId xmlns:p14="http://schemas.microsoft.com/office/powerpoint/2010/main" val="388659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BE7E8-15C5-B127-D656-7BCB2B8F9236}"/>
              </a:ext>
            </a:extLst>
          </p:cNvPr>
          <p:cNvSpPr>
            <a:spLocks noGrp="1"/>
          </p:cNvSpPr>
          <p:nvPr>
            <p:ph type="title"/>
          </p:nvPr>
        </p:nvSpPr>
        <p:spPr>
          <a:xfrm>
            <a:off x="838200" y="365125"/>
            <a:ext cx="10515600" cy="1325563"/>
          </a:xfrm>
        </p:spPr>
        <p:txBody>
          <a:bodyPr>
            <a:normAutofit/>
          </a:bodyPr>
          <a:lstStyle/>
          <a:p>
            <a:r>
              <a:rPr lang="en-US" sz="5400">
                <a:cs typeface="Calibri Light"/>
              </a:rPr>
              <a:t>Data Mining Methods </a:t>
            </a:r>
          </a:p>
          <a:p>
            <a:endParaRPr lang="en-US" sz="5400"/>
          </a:p>
        </p:txBody>
      </p:sp>
      <p:sp>
        <p:nvSpPr>
          <p:cNvPr id="4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226B9-54FF-C751-D31A-7C102029EB4E}"/>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b="1"/>
              <a:t>Logistic Regression classifier:</a:t>
            </a:r>
          </a:p>
          <a:p>
            <a:pPr marL="0" indent="0">
              <a:buNone/>
            </a:pPr>
            <a:endParaRPr lang="en-US" sz="2200" b="1">
              <a:cs typeface="Calibri"/>
            </a:endParaRPr>
          </a:p>
          <a:p>
            <a:pPr>
              <a:buFont typeface="Arial" panose="020B0604020202020204" pitchFamily="34" charset="0"/>
              <a:buChar char="•"/>
            </a:pPr>
            <a:r>
              <a:rPr lang="en-IN" sz="2200" b="0" i="0" u="none" strike="noStrike">
                <a:effectLst/>
                <a:latin typeface="Söhne"/>
              </a:rPr>
              <a:t>Logistic regression is a parametric classification model that produces a categorical outcome variable.</a:t>
            </a:r>
          </a:p>
          <a:p>
            <a:pPr>
              <a:buFont typeface="Arial" panose="020B0604020202020204" pitchFamily="34" charset="0"/>
              <a:buChar char="•"/>
            </a:pPr>
            <a:r>
              <a:rPr lang="en-IN" sz="2200" b="0" i="0" u="none" strike="noStrike">
                <a:effectLst/>
                <a:latin typeface="Söhne"/>
              </a:rPr>
              <a:t>It models the likelihood of being assigned to either of the classes using a logit outcome variable.</a:t>
            </a:r>
          </a:p>
          <a:p>
            <a:pPr>
              <a:buFont typeface="Arial" panose="020B0604020202020204" pitchFamily="34" charset="0"/>
              <a:buChar char="•"/>
            </a:pPr>
            <a:r>
              <a:rPr lang="en-IN" sz="2200" b="0" i="0" u="none" strike="noStrike">
                <a:effectLst/>
                <a:latin typeface="Söhne"/>
              </a:rPr>
              <a:t>The logit outcome variable can be considered as a linear function of the predictors.</a:t>
            </a:r>
          </a:p>
          <a:p>
            <a:pPr>
              <a:buFont typeface="Arial" panose="020B0604020202020204" pitchFamily="34" charset="0"/>
              <a:buChar char="•"/>
            </a:pPr>
            <a:r>
              <a:rPr lang="en-IN" sz="2200" b="0" i="0" u="none" strike="noStrike">
                <a:effectLst/>
                <a:latin typeface="Söhne"/>
              </a:rPr>
              <a:t>The logistic regression model was built.</a:t>
            </a:r>
          </a:p>
          <a:p>
            <a:pPr>
              <a:buFont typeface="Arial" panose="020B0604020202020204" pitchFamily="34" charset="0"/>
              <a:buChar char="•"/>
            </a:pPr>
            <a:r>
              <a:rPr lang="en-IN" sz="2200" b="0" i="0" u="none" strike="noStrike">
                <a:effectLst/>
                <a:latin typeface="Söhne"/>
              </a:rPr>
              <a:t>The accuracy of the model is 71.2%.</a:t>
            </a:r>
          </a:p>
          <a:p>
            <a:pPr marL="0" indent="0">
              <a:buNone/>
            </a:pPr>
            <a:endParaRPr lang="en-US" sz="2200">
              <a:cs typeface="Calibri"/>
            </a:endParaRPr>
          </a:p>
        </p:txBody>
      </p:sp>
    </p:spTree>
    <p:extLst>
      <p:ext uri="{BB962C8B-B14F-4D97-AF65-F5344CB8AC3E}">
        <p14:creationId xmlns:p14="http://schemas.microsoft.com/office/powerpoint/2010/main" val="417617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BE7E8-15C5-B127-D656-7BCB2B8F9236}"/>
              </a:ext>
            </a:extLst>
          </p:cNvPr>
          <p:cNvSpPr>
            <a:spLocks noGrp="1"/>
          </p:cNvSpPr>
          <p:nvPr>
            <p:ph type="title"/>
          </p:nvPr>
        </p:nvSpPr>
        <p:spPr>
          <a:xfrm>
            <a:off x="838200" y="365125"/>
            <a:ext cx="10515600" cy="1325563"/>
          </a:xfrm>
        </p:spPr>
        <p:txBody>
          <a:bodyPr>
            <a:normAutofit/>
          </a:bodyPr>
          <a:lstStyle/>
          <a:p>
            <a:r>
              <a:rPr lang="en-US" sz="5400">
                <a:cs typeface="Calibri Light"/>
              </a:rPr>
              <a:t>Data Mining Methods </a:t>
            </a:r>
          </a:p>
          <a:p>
            <a:endParaRPr lang="en-US" sz="5400"/>
          </a:p>
        </p:txBody>
      </p:sp>
      <p:sp>
        <p:nvSpPr>
          <p:cNvPr id="3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0226B9-54FF-C751-D31A-7C102029EB4E}"/>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buNone/>
            </a:pPr>
            <a:r>
              <a:rPr lang="en-US" sz="2200" b="1"/>
              <a:t>Random Forest classifier:</a:t>
            </a:r>
          </a:p>
          <a:p>
            <a:pPr marL="0" indent="0">
              <a:buNone/>
            </a:pPr>
            <a:endParaRPr lang="en-US" sz="2200" b="1">
              <a:cs typeface="Calibri"/>
            </a:endParaRPr>
          </a:p>
          <a:p>
            <a:pPr>
              <a:buFont typeface="Arial" panose="020B0604020202020204" pitchFamily="34" charset="0"/>
              <a:buChar char="•"/>
            </a:pPr>
            <a:r>
              <a:rPr lang="en-IN" sz="2200" b="0" i="0" u="none" strike="noStrike">
                <a:effectLst/>
                <a:latin typeface="Söhne"/>
              </a:rPr>
              <a:t>Random Forest is an ensemble method that uses multiple decision trees to make predictions.</a:t>
            </a:r>
          </a:p>
          <a:p>
            <a:pPr>
              <a:buFont typeface="Arial" panose="020B0604020202020204" pitchFamily="34" charset="0"/>
              <a:buChar char="•"/>
            </a:pPr>
            <a:r>
              <a:rPr lang="en-IN" sz="2200" b="0" i="0" u="none" strike="noStrike">
                <a:effectLst/>
                <a:latin typeface="Söhne"/>
              </a:rPr>
              <a:t>Each tree is trained on a random subset of features and observations, which helps prevent overfitting.</a:t>
            </a:r>
          </a:p>
          <a:p>
            <a:pPr>
              <a:buFont typeface="Arial" panose="020B0604020202020204" pitchFamily="34" charset="0"/>
              <a:buChar char="•"/>
            </a:pPr>
            <a:r>
              <a:rPr lang="en-IN" sz="2200" b="0" i="0" u="none" strike="noStrike">
                <a:effectLst/>
                <a:latin typeface="Söhne"/>
              </a:rPr>
              <a:t>The predictions of all the trees are combined to produce the final prediction.</a:t>
            </a:r>
          </a:p>
          <a:p>
            <a:pPr>
              <a:buFont typeface="Arial" panose="020B0604020202020204" pitchFamily="34" charset="0"/>
              <a:buChar char="•"/>
            </a:pPr>
            <a:r>
              <a:rPr lang="en-IN" sz="2200" b="0" i="0" u="none" strike="noStrike">
                <a:effectLst/>
                <a:latin typeface="Söhne"/>
              </a:rPr>
              <a:t>The model was built with n_estimators = 100.</a:t>
            </a:r>
          </a:p>
          <a:p>
            <a:pPr>
              <a:buFont typeface="Arial" panose="020B0604020202020204" pitchFamily="34" charset="0"/>
              <a:buChar char="•"/>
            </a:pPr>
            <a:r>
              <a:rPr lang="en-IN" sz="2200" b="0" i="0" u="none" strike="noStrike">
                <a:effectLst/>
                <a:latin typeface="Söhne"/>
              </a:rPr>
              <a:t>The model achieved an accuracy of 81% on the test set.</a:t>
            </a:r>
          </a:p>
        </p:txBody>
      </p:sp>
    </p:spTree>
    <p:extLst>
      <p:ext uri="{BB962C8B-B14F-4D97-AF65-F5344CB8AC3E}">
        <p14:creationId xmlns:p14="http://schemas.microsoft.com/office/powerpoint/2010/main" val="2482571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78F0AB-5002-8005-4D6F-930363DAEB93}"/>
              </a:ext>
            </a:extLst>
          </p:cNvPr>
          <p:cNvSpPr>
            <a:spLocks noGrp="1"/>
          </p:cNvSpPr>
          <p:nvPr>
            <p:ph type="title"/>
          </p:nvPr>
        </p:nvSpPr>
        <p:spPr>
          <a:xfrm>
            <a:off x="841248" y="548640"/>
            <a:ext cx="3600860" cy="5431536"/>
          </a:xfrm>
        </p:spPr>
        <p:txBody>
          <a:bodyPr>
            <a:normAutofit/>
          </a:bodyPr>
          <a:lstStyle/>
          <a:p>
            <a:r>
              <a:rPr lang="en-US" sz="5400"/>
              <a:t>Overview</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6F3947-4B63-3690-2241-9FD3900A00FD}"/>
              </a:ext>
            </a:extLst>
          </p:cNvPr>
          <p:cNvSpPr>
            <a:spLocks noGrp="1"/>
          </p:cNvSpPr>
          <p:nvPr>
            <p:ph idx="1"/>
          </p:nvPr>
        </p:nvSpPr>
        <p:spPr>
          <a:xfrm>
            <a:off x="5126418" y="552091"/>
            <a:ext cx="6224335" cy="5431536"/>
          </a:xfrm>
        </p:spPr>
        <p:txBody>
          <a:bodyPr anchor="ctr">
            <a:normAutofit/>
          </a:bodyPr>
          <a:lstStyle/>
          <a:p>
            <a:r>
              <a:rPr lang="en-US" sz="2200"/>
              <a:t>Problem Setting</a:t>
            </a:r>
          </a:p>
          <a:p>
            <a:r>
              <a:rPr lang="en-US" sz="2200"/>
              <a:t>Problem Definition</a:t>
            </a:r>
          </a:p>
          <a:p>
            <a:r>
              <a:rPr lang="en-US" sz="2200"/>
              <a:t>Data sources</a:t>
            </a:r>
          </a:p>
          <a:p>
            <a:r>
              <a:rPr lang="en-US" sz="2200"/>
              <a:t>Data Description</a:t>
            </a:r>
          </a:p>
          <a:p>
            <a:r>
              <a:rPr lang="en-US" sz="2200"/>
              <a:t>Data Exploration</a:t>
            </a:r>
          </a:p>
          <a:p>
            <a:r>
              <a:rPr lang="en-US" sz="2200"/>
              <a:t>Data Mining Tasks</a:t>
            </a:r>
          </a:p>
          <a:p>
            <a:r>
              <a:rPr lang="en-US" sz="2200"/>
              <a:t>Data Mining Models</a:t>
            </a:r>
          </a:p>
          <a:p>
            <a:r>
              <a:rPr lang="en-US" sz="2200"/>
              <a:t>Performance Evaluation</a:t>
            </a:r>
          </a:p>
          <a:p>
            <a:r>
              <a:rPr lang="en-US" sz="2200"/>
              <a:t>Insights for decision making</a:t>
            </a:r>
          </a:p>
          <a:p>
            <a:r>
              <a:rPr lang="en-US" sz="2200"/>
              <a:t>Project Results and Conclusion</a:t>
            </a:r>
          </a:p>
          <a:p>
            <a:r>
              <a:rPr lang="en-US" sz="2200"/>
              <a:t>Impact of the project outcomes</a:t>
            </a:r>
          </a:p>
        </p:txBody>
      </p:sp>
    </p:spTree>
    <p:extLst>
      <p:ext uri="{BB962C8B-B14F-4D97-AF65-F5344CB8AC3E}">
        <p14:creationId xmlns:p14="http://schemas.microsoft.com/office/powerpoint/2010/main" val="673406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7BCBC-DE68-0793-9144-7E48C61F8DE8}"/>
              </a:ext>
            </a:extLst>
          </p:cNvPr>
          <p:cNvSpPr>
            <a:spLocks noGrp="1"/>
          </p:cNvSpPr>
          <p:nvPr>
            <p:ph type="title"/>
          </p:nvPr>
        </p:nvSpPr>
        <p:spPr>
          <a:xfrm>
            <a:off x="630936" y="639520"/>
            <a:ext cx="3429000" cy="1719072"/>
          </a:xfrm>
        </p:spPr>
        <p:txBody>
          <a:bodyPr anchor="b">
            <a:normAutofit/>
          </a:bodyPr>
          <a:lstStyle/>
          <a:p>
            <a:r>
              <a:rPr lang="en-US" sz="3800"/>
              <a:t>PERFORMANCE EVALUATION</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47438C-C254-D89D-2EEB-B6242F3E1368}"/>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buNone/>
            </a:pPr>
            <a:r>
              <a:rPr lang="en-US" sz="2200" b="1" dirty="0"/>
              <a:t>K-NN Classifier</a:t>
            </a:r>
            <a:endParaRPr lang="en-US" sz="2200" b="1" dirty="0">
              <a:cs typeface="Calibri"/>
            </a:endParaRPr>
          </a:p>
          <a:p>
            <a:endParaRPr lang="en-US" sz="2200" dirty="0">
              <a:cs typeface="Calibri"/>
            </a:endParaRPr>
          </a:p>
          <a:p>
            <a:pPr marL="0" indent="0">
              <a:buNone/>
            </a:pPr>
            <a:r>
              <a:rPr lang="en-US" sz="2200" dirty="0">
                <a:cs typeface="Calibri"/>
              </a:rPr>
              <a:t>Accuracy: 76.4%</a:t>
            </a:r>
          </a:p>
          <a:p>
            <a:pPr marL="0" indent="0">
              <a:buNone/>
            </a:pPr>
            <a:r>
              <a:rPr lang="en-US" sz="2200" dirty="0">
                <a:cs typeface="Calibri"/>
              </a:rPr>
              <a:t>F1 score: 78.8%</a:t>
            </a:r>
          </a:p>
          <a:p>
            <a:pPr marL="0" indent="0">
              <a:buNone/>
            </a:pPr>
            <a:r>
              <a:rPr lang="en-US" sz="2200" dirty="0">
                <a:cs typeface="Calibri"/>
              </a:rPr>
              <a:t>Sensitivity: 88.8%</a:t>
            </a:r>
          </a:p>
          <a:p>
            <a:pPr marL="0" indent="0">
              <a:buNone/>
            </a:pPr>
            <a:r>
              <a:rPr lang="en-US" sz="2200" dirty="0">
                <a:cs typeface="Calibri"/>
              </a:rPr>
              <a:t>Specificity: 64.4%</a:t>
            </a:r>
          </a:p>
        </p:txBody>
      </p:sp>
      <p:pic>
        <p:nvPicPr>
          <p:cNvPr id="4" name="Picture 3" descr="Chart, line chart&#10;&#10;Description automatically generated">
            <a:extLst>
              <a:ext uri="{FF2B5EF4-FFF2-40B4-BE49-F238E27FC236}">
                <a16:creationId xmlns:a16="http://schemas.microsoft.com/office/drawing/2014/main" id="{76C3AFD1-2C0A-1E94-EBA5-A1531A7C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67512"/>
            <a:ext cx="6903720" cy="5522976"/>
          </a:xfrm>
          <a:prstGeom prst="rect">
            <a:avLst/>
          </a:prstGeom>
        </p:spPr>
      </p:pic>
    </p:spTree>
    <p:extLst>
      <p:ext uri="{BB962C8B-B14F-4D97-AF65-F5344CB8AC3E}">
        <p14:creationId xmlns:p14="http://schemas.microsoft.com/office/powerpoint/2010/main" val="390652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7BCBC-DE68-0793-9144-7E48C61F8DE8}"/>
              </a:ext>
            </a:extLst>
          </p:cNvPr>
          <p:cNvSpPr>
            <a:spLocks noGrp="1"/>
          </p:cNvSpPr>
          <p:nvPr>
            <p:ph type="title"/>
          </p:nvPr>
        </p:nvSpPr>
        <p:spPr>
          <a:xfrm>
            <a:off x="630936" y="639520"/>
            <a:ext cx="3429000" cy="1719072"/>
          </a:xfrm>
        </p:spPr>
        <p:txBody>
          <a:bodyPr anchor="b">
            <a:normAutofit/>
          </a:bodyPr>
          <a:lstStyle/>
          <a:p>
            <a:r>
              <a:rPr lang="en-US" sz="3800"/>
              <a:t>PERFORMANCE EVALUATION</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47438C-C254-D89D-2EEB-B6242F3E1368}"/>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lvl="0" indent="0">
              <a:spcBef>
                <a:spcPts val="200"/>
              </a:spcBef>
              <a:buNone/>
            </a:pPr>
            <a:r>
              <a:rPr lang="en-IN" sz="2200" b="1" dirty="0">
                <a:ln>
                  <a:noFill/>
                </a:ln>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Gautami" panose="020B0502040204020203" pitchFamily="34" charset="0"/>
              </a:rPr>
              <a:t>Decision Tree Classifier</a:t>
            </a:r>
          </a:p>
          <a:p>
            <a:pPr marL="0" lvl="0" indent="0">
              <a:spcBef>
                <a:spcPts val="200"/>
              </a:spcBef>
              <a:buNone/>
            </a:pPr>
            <a:r>
              <a:rPr lang="en-IN" sz="2200" b="1" dirty="0">
                <a:ln>
                  <a:noFill/>
                </a:ln>
                <a:effectLst>
                  <a:outerShdw blurRad="38100" dist="19050" dir="2700000" algn="tl">
                    <a:schemeClr val="dk1">
                      <a:alpha val="40000"/>
                    </a:schemeClr>
                  </a:outerShdw>
                </a:effectLst>
                <a:latin typeface="Times New Roman" panose="02020603050405020304" pitchFamily="18" charset="0"/>
                <a:ea typeface="Times New Roman" panose="02020603050405020304" pitchFamily="18" charset="0"/>
                <a:cs typeface="Gautami" panose="020B0502040204020203" pitchFamily="34" charset="0"/>
              </a:rPr>
              <a:t> </a:t>
            </a:r>
            <a:endParaRPr lang="en-US" sz="2200" dirty="0">
              <a:cs typeface="Calibri"/>
            </a:endParaRPr>
          </a:p>
          <a:p>
            <a:pPr marL="0" indent="0">
              <a:buNone/>
            </a:pPr>
            <a:r>
              <a:rPr lang="en-US" sz="2200" dirty="0">
                <a:cs typeface="Calibri"/>
              </a:rPr>
              <a:t>Accuracy: 74.0%</a:t>
            </a:r>
          </a:p>
          <a:p>
            <a:pPr marL="0" indent="0">
              <a:buNone/>
            </a:pPr>
            <a:r>
              <a:rPr lang="en-US" sz="2200" dirty="0">
                <a:cs typeface="Calibri"/>
              </a:rPr>
              <a:t>F1 score: 73.8%</a:t>
            </a:r>
          </a:p>
          <a:p>
            <a:pPr marL="0" indent="0">
              <a:buNone/>
            </a:pPr>
            <a:r>
              <a:rPr lang="en-US" sz="2200" dirty="0">
                <a:cs typeface="Calibri"/>
              </a:rPr>
              <a:t>Sensitivity: 74.1%</a:t>
            </a:r>
          </a:p>
          <a:p>
            <a:pPr marL="0" indent="0">
              <a:buNone/>
            </a:pPr>
            <a:r>
              <a:rPr lang="en-US" sz="2200" dirty="0">
                <a:cs typeface="Calibri"/>
              </a:rPr>
              <a:t>Specificity: 73.8%</a:t>
            </a:r>
          </a:p>
        </p:txBody>
      </p:sp>
      <p:pic>
        <p:nvPicPr>
          <p:cNvPr id="5" name="Picture 4" descr="Chart, line chart&#10;&#10;Description automatically generated">
            <a:extLst>
              <a:ext uri="{FF2B5EF4-FFF2-40B4-BE49-F238E27FC236}">
                <a16:creationId xmlns:a16="http://schemas.microsoft.com/office/drawing/2014/main" id="{04DA8C7B-1C53-39D5-5344-552F799E1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76142"/>
            <a:ext cx="6903720" cy="5505715"/>
          </a:xfrm>
          <a:prstGeom prst="rect">
            <a:avLst/>
          </a:prstGeom>
        </p:spPr>
      </p:pic>
    </p:spTree>
    <p:extLst>
      <p:ext uri="{BB962C8B-B14F-4D97-AF65-F5344CB8AC3E}">
        <p14:creationId xmlns:p14="http://schemas.microsoft.com/office/powerpoint/2010/main" val="372245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7BCBC-DE68-0793-9144-7E48C61F8DE8}"/>
              </a:ext>
            </a:extLst>
          </p:cNvPr>
          <p:cNvSpPr>
            <a:spLocks noGrp="1"/>
          </p:cNvSpPr>
          <p:nvPr>
            <p:ph type="title"/>
          </p:nvPr>
        </p:nvSpPr>
        <p:spPr>
          <a:xfrm>
            <a:off x="630936" y="639520"/>
            <a:ext cx="3429000" cy="1719072"/>
          </a:xfrm>
        </p:spPr>
        <p:txBody>
          <a:bodyPr anchor="b">
            <a:normAutofit/>
          </a:bodyPr>
          <a:lstStyle/>
          <a:p>
            <a:r>
              <a:rPr lang="en-US" sz="3800"/>
              <a:t>PERFORMANCE EVALUATION</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47438C-C254-D89D-2EEB-B6242F3E1368}"/>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buNone/>
            </a:pPr>
            <a:r>
              <a:rPr lang="en-US" sz="2200" b="1" dirty="0"/>
              <a:t>Logistic Regression </a:t>
            </a:r>
          </a:p>
          <a:p>
            <a:pPr marL="0" indent="0">
              <a:buNone/>
            </a:pPr>
            <a:endParaRPr lang="en-US" sz="2200" b="1" dirty="0"/>
          </a:p>
          <a:p>
            <a:pPr marL="0" indent="0">
              <a:buNone/>
            </a:pPr>
            <a:r>
              <a:rPr lang="en-US" sz="2200" dirty="0"/>
              <a:t>Accuracy: 71.2%</a:t>
            </a:r>
          </a:p>
          <a:p>
            <a:pPr marL="0" indent="0">
              <a:buNone/>
            </a:pPr>
            <a:r>
              <a:rPr lang="en-US" sz="2200" dirty="0"/>
              <a:t>F1 score: 71.7%</a:t>
            </a:r>
          </a:p>
          <a:p>
            <a:pPr marL="0" indent="0">
              <a:buNone/>
            </a:pPr>
            <a:r>
              <a:rPr lang="en-US" sz="2200" dirty="0"/>
              <a:t>Sensitivity: 73.7%</a:t>
            </a:r>
          </a:p>
          <a:p>
            <a:pPr marL="0" indent="0">
              <a:buNone/>
            </a:pPr>
            <a:r>
              <a:rPr lang="en-US" sz="2200" dirty="0"/>
              <a:t>Specificity: 68.8%</a:t>
            </a:r>
            <a:endParaRPr lang="en-US" sz="2200" dirty="0">
              <a:cs typeface="Calibri"/>
            </a:endParaRPr>
          </a:p>
        </p:txBody>
      </p:sp>
      <p:pic>
        <p:nvPicPr>
          <p:cNvPr id="5" name="Picture 4" descr="Chart, line chart&#10;&#10;Description automatically generated">
            <a:extLst>
              <a:ext uri="{FF2B5EF4-FFF2-40B4-BE49-F238E27FC236}">
                <a16:creationId xmlns:a16="http://schemas.microsoft.com/office/drawing/2014/main" id="{460A8135-3DB1-EF04-489B-875B1AD3B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50253"/>
            <a:ext cx="6903720" cy="5557494"/>
          </a:xfrm>
          <a:prstGeom prst="rect">
            <a:avLst/>
          </a:prstGeom>
        </p:spPr>
      </p:pic>
    </p:spTree>
    <p:extLst>
      <p:ext uri="{BB962C8B-B14F-4D97-AF65-F5344CB8AC3E}">
        <p14:creationId xmlns:p14="http://schemas.microsoft.com/office/powerpoint/2010/main" val="1019162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7BCBC-DE68-0793-9144-7E48C61F8DE8}"/>
              </a:ext>
            </a:extLst>
          </p:cNvPr>
          <p:cNvSpPr>
            <a:spLocks noGrp="1"/>
          </p:cNvSpPr>
          <p:nvPr>
            <p:ph type="title"/>
          </p:nvPr>
        </p:nvSpPr>
        <p:spPr>
          <a:xfrm>
            <a:off x="630936" y="639520"/>
            <a:ext cx="3429000" cy="1719072"/>
          </a:xfrm>
        </p:spPr>
        <p:txBody>
          <a:bodyPr anchor="b">
            <a:normAutofit/>
          </a:bodyPr>
          <a:lstStyle/>
          <a:p>
            <a:r>
              <a:rPr lang="en-US" sz="3800"/>
              <a:t>PERFORMANCE EVALUATION</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47438C-C254-D89D-2EEB-B6242F3E1368}"/>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buNone/>
            </a:pPr>
            <a:r>
              <a:rPr lang="en-US" sz="2200" b="1" dirty="0"/>
              <a:t>Random Forest</a:t>
            </a:r>
          </a:p>
          <a:p>
            <a:pPr marL="0" indent="0">
              <a:buNone/>
            </a:pPr>
            <a:endParaRPr lang="en-US" sz="2200" b="1" dirty="0"/>
          </a:p>
          <a:p>
            <a:pPr marL="0" indent="0">
              <a:buNone/>
            </a:pPr>
            <a:r>
              <a:rPr lang="en-US" sz="2200" dirty="0"/>
              <a:t>Accuracy: 80.9%</a:t>
            </a:r>
          </a:p>
          <a:p>
            <a:pPr marL="0" indent="0">
              <a:buNone/>
            </a:pPr>
            <a:r>
              <a:rPr lang="en-US" sz="2200" dirty="0"/>
              <a:t>F1 score: 81.6%</a:t>
            </a:r>
          </a:p>
          <a:p>
            <a:pPr marL="0" indent="0">
              <a:buNone/>
            </a:pPr>
            <a:r>
              <a:rPr lang="en-US" sz="2200" dirty="0"/>
              <a:t>Sensitivity: 85.9%</a:t>
            </a:r>
          </a:p>
          <a:p>
            <a:pPr marL="0" indent="0">
              <a:buNone/>
            </a:pPr>
            <a:r>
              <a:rPr lang="en-US" sz="2200" dirty="0"/>
              <a:t>Specificity: 76.0%</a:t>
            </a:r>
            <a:endParaRPr lang="en-US" sz="2200" dirty="0">
              <a:cs typeface="Calibri"/>
            </a:endParaRPr>
          </a:p>
        </p:txBody>
      </p:sp>
      <p:pic>
        <p:nvPicPr>
          <p:cNvPr id="5" name="Picture 4" descr="Chart, line chart&#10;&#10;Description automatically generated">
            <a:extLst>
              <a:ext uri="{FF2B5EF4-FFF2-40B4-BE49-F238E27FC236}">
                <a16:creationId xmlns:a16="http://schemas.microsoft.com/office/drawing/2014/main" id="{0CCEFA59-478B-599A-288C-8645CBD6A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84771"/>
            <a:ext cx="6903720" cy="5488457"/>
          </a:xfrm>
          <a:prstGeom prst="rect">
            <a:avLst/>
          </a:prstGeom>
        </p:spPr>
      </p:pic>
    </p:spTree>
    <p:extLst>
      <p:ext uri="{BB962C8B-B14F-4D97-AF65-F5344CB8AC3E}">
        <p14:creationId xmlns:p14="http://schemas.microsoft.com/office/powerpoint/2010/main" val="343480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3E8B42-710C-7218-59AD-2CCC6D1D8017}"/>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Insights for Decision Making</a:t>
            </a:r>
          </a:p>
        </p:txBody>
      </p:sp>
      <p:sp>
        <p:nvSpPr>
          <p:cNvPr id="2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BCEFEE29-1D26-0E38-7776-63C14B1F4435}"/>
              </a:ext>
            </a:extLst>
          </p:cNvPr>
          <p:cNvGraphicFramePr>
            <a:graphicFrameLocks noGrp="1"/>
          </p:cNvGraphicFramePr>
          <p:nvPr>
            <p:ph idx="1"/>
            <p:extLst>
              <p:ext uri="{D42A27DB-BD31-4B8C-83A1-F6EECF244321}">
                <p14:modId xmlns:p14="http://schemas.microsoft.com/office/powerpoint/2010/main" val="2039922493"/>
              </p:ext>
            </p:extLst>
          </p:nvPr>
        </p:nvGraphicFramePr>
        <p:xfrm>
          <a:off x="320040" y="3485390"/>
          <a:ext cx="11548875" cy="2380488"/>
        </p:xfrm>
        <a:graphic>
          <a:graphicData uri="http://schemas.openxmlformats.org/drawingml/2006/table">
            <a:tbl>
              <a:tblPr firstRow="1" bandRow="1">
                <a:tableStyleId>{5C22544A-7EE6-4342-B048-85BDC9FD1C3A}</a:tableStyleId>
              </a:tblPr>
              <a:tblGrid>
                <a:gridCol w="2705184">
                  <a:extLst>
                    <a:ext uri="{9D8B030D-6E8A-4147-A177-3AD203B41FA5}">
                      <a16:colId xmlns:a16="http://schemas.microsoft.com/office/drawing/2014/main" val="225935637"/>
                    </a:ext>
                  </a:extLst>
                </a:gridCol>
                <a:gridCol w="2150872">
                  <a:extLst>
                    <a:ext uri="{9D8B030D-6E8A-4147-A177-3AD203B41FA5}">
                      <a16:colId xmlns:a16="http://schemas.microsoft.com/office/drawing/2014/main" val="1097044474"/>
                    </a:ext>
                  </a:extLst>
                </a:gridCol>
                <a:gridCol w="2058487">
                  <a:extLst>
                    <a:ext uri="{9D8B030D-6E8A-4147-A177-3AD203B41FA5}">
                      <a16:colId xmlns:a16="http://schemas.microsoft.com/office/drawing/2014/main" val="3475616790"/>
                    </a:ext>
                  </a:extLst>
                </a:gridCol>
                <a:gridCol w="2317166">
                  <a:extLst>
                    <a:ext uri="{9D8B030D-6E8A-4147-A177-3AD203B41FA5}">
                      <a16:colId xmlns:a16="http://schemas.microsoft.com/office/drawing/2014/main" val="1865096317"/>
                    </a:ext>
                  </a:extLst>
                </a:gridCol>
                <a:gridCol w="2317166">
                  <a:extLst>
                    <a:ext uri="{9D8B030D-6E8A-4147-A177-3AD203B41FA5}">
                      <a16:colId xmlns:a16="http://schemas.microsoft.com/office/drawing/2014/main" val="581501313"/>
                    </a:ext>
                  </a:extLst>
                </a:gridCol>
              </a:tblGrid>
              <a:tr h="417749">
                <a:tc>
                  <a:txBody>
                    <a:bodyPr/>
                    <a:lstStyle/>
                    <a:p>
                      <a:pPr fontAlgn="b"/>
                      <a:r>
                        <a:rPr lang="en-IN" sz="1900" b="1">
                          <a:effectLst/>
                        </a:rPr>
                        <a:t>Model</a:t>
                      </a:r>
                    </a:p>
                  </a:txBody>
                  <a:tcPr marL="97999" marR="97999" marT="48999" marB="48999" anchor="b"/>
                </a:tc>
                <a:tc>
                  <a:txBody>
                    <a:bodyPr/>
                    <a:lstStyle/>
                    <a:p>
                      <a:pPr fontAlgn="b"/>
                      <a:r>
                        <a:rPr lang="en-IN" sz="1900" b="1">
                          <a:effectLst/>
                        </a:rPr>
                        <a:t>Accuracy</a:t>
                      </a:r>
                    </a:p>
                  </a:txBody>
                  <a:tcPr marL="97999" marR="97999" marT="48999" marB="48999" anchor="b"/>
                </a:tc>
                <a:tc>
                  <a:txBody>
                    <a:bodyPr/>
                    <a:lstStyle/>
                    <a:p>
                      <a:pPr fontAlgn="b"/>
                      <a:r>
                        <a:rPr lang="en-IN" sz="1900" b="1">
                          <a:effectLst/>
                        </a:rPr>
                        <a:t>F1 Score</a:t>
                      </a:r>
                    </a:p>
                  </a:txBody>
                  <a:tcPr marL="97999" marR="97999" marT="48999" marB="48999" anchor="b"/>
                </a:tc>
                <a:tc>
                  <a:txBody>
                    <a:bodyPr/>
                    <a:lstStyle/>
                    <a:p>
                      <a:pPr fontAlgn="b"/>
                      <a:r>
                        <a:rPr lang="en-IN" sz="1900" b="1">
                          <a:effectLst/>
                        </a:rPr>
                        <a:t>Sensitivity</a:t>
                      </a:r>
                    </a:p>
                  </a:txBody>
                  <a:tcPr marL="97999" marR="97999" marT="48999" marB="48999" anchor="b"/>
                </a:tc>
                <a:tc>
                  <a:txBody>
                    <a:bodyPr/>
                    <a:lstStyle/>
                    <a:p>
                      <a:pPr fontAlgn="b"/>
                      <a:r>
                        <a:rPr lang="en-IN" sz="1900" b="1">
                          <a:effectLst/>
                        </a:rPr>
                        <a:t>Specificity</a:t>
                      </a:r>
                    </a:p>
                  </a:txBody>
                  <a:tcPr marL="97999" marR="97999" marT="48999" marB="48999" anchor="b"/>
                </a:tc>
                <a:extLst>
                  <a:ext uri="{0D108BD9-81ED-4DB2-BD59-A6C34878D82A}">
                    <a16:rowId xmlns:a16="http://schemas.microsoft.com/office/drawing/2014/main" val="2091764638"/>
                  </a:ext>
                </a:extLst>
              </a:tr>
              <a:tr h="417749">
                <a:tc>
                  <a:txBody>
                    <a:bodyPr/>
                    <a:lstStyle/>
                    <a:p>
                      <a:pPr fontAlgn="base"/>
                      <a:r>
                        <a:rPr lang="en-IN" sz="1900">
                          <a:effectLst/>
                        </a:rPr>
                        <a:t>K-NN Classifier</a:t>
                      </a:r>
                    </a:p>
                  </a:txBody>
                  <a:tcPr marL="97999" marR="97999" marT="48999" marB="48999" anchor="ctr"/>
                </a:tc>
                <a:tc>
                  <a:txBody>
                    <a:bodyPr/>
                    <a:lstStyle/>
                    <a:p>
                      <a:pPr fontAlgn="base"/>
                      <a:r>
                        <a:rPr lang="en-IN" sz="1900">
                          <a:effectLst/>
                        </a:rPr>
                        <a:t>76.4%</a:t>
                      </a:r>
                    </a:p>
                  </a:txBody>
                  <a:tcPr marL="97999" marR="97999" marT="48999" marB="48999" anchor="ctr"/>
                </a:tc>
                <a:tc>
                  <a:txBody>
                    <a:bodyPr/>
                    <a:lstStyle/>
                    <a:p>
                      <a:pPr fontAlgn="base"/>
                      <a:r>
                        <a:rPr lang="en-IN" sz="1900">
                          <a:effectLst/>
                        </a:rPr>
                        <a:t>78.8%</a:t>
                      </a:r>
                    </a:p>
                  </a:txBody>
                  <a:tcPr marL="97999" marR="97999" marT="48999" marB="48999" anchor="ctr"/>
                </a:tc>
                <a:tc>
                  <a:txBody>
                    <a:bodyPr/>
                    <a:lstStyle/>
                    <a:p>
                      <a:pPr fontAlgn="base"/>
                      <a:r>
                        <a:rPr lang="en-IN" sz="1900">
                          <a:effectLst/>
                        </a:rPr>
                        <a:t>88.8%</a:t>
                      </a:r>
                    </a:p>
                  </a:txBody>
                  <a:tcPr marL="97999" marR="97999" marT="48999" marB="48999" anchor="ctr"/>
                </a:tc>
                <a:tc>
                  <a:txBody>
                    <a:bodyPr/>
                    <a:lstStyle/>
                    <a:p>
                      <a:pPr fontAlgn="base"/>
                      <a:r>
                        <a:rPr lang="en-IN" sz="1900">
                          <a:effectLst/>
                        </a:rPr>
                        <a:t>64.4%</a:t>
                      </a:r>
                    </a:p>
                  </a:txBody>
                  <a:tcPr marL="97999" marR="97999" marT="48999" marB="48999" anchor="ctr"/>
                </a:tc>
                <a:extLst>
                  <a:ext uri="{0D108BD9-81ED-4DB2-BD59-A6C34878D82A}">
                    <a16:rowId xmlns:a16="http://schemas.microsoft.com/office/drawing/2014/main" val="2528476906"/>
                  </a:ext>
                </a:extLst>
              </a:tr>
              <a:tr h="709492">
                <a:tc>
                  <a:txBody>
                    <a:bodyPr/>
                    <a:lstStyle/>
                    <a:p>
                      <a:pPr fontAlgn="base"/>
                      <a:r>
                        <a:rPr lang="en-IN" sz="1900">
                          <a:effectLst/>
                        </a:rPr>
                        <a:t>Decision Tree Classifier</a:t>
                      </a:r>
                    </a:p>
                  </a:txBody>
                  <a:tcPr marL="97999" marR="97999" marT="48999" marB="48999" anchor="ctr"/>
                </a:tc>
                <a:tc>
                  <a:txBody>
                    <a:bodyPr/>
                    <a:lstStyle/>
                    <a:p>
                      <a:pPr fontAlgn="base"/>
                      <a:r>
                        <a:rPr lang="en-IN" sz="1900">
                          <a:effectLst/>
                        </a:rPr>
                        <a:t>74.0%</a:t>
                      </a:r>
                    </a:p>
                  </a:txBody>
                  <a:tcPr marL="97999" marR="97999" marT="48999" marB="48999" anchor="ctr"/>
                </a:tc>
                <a:tc>
                  <a:txBody>
                    <a:bodyPr/>
                    <a:lstStyle/>
                    <a:p>
                      <a:pPr fontAlgn="base"/>
                      <a:r>
                        <a:rPr lang="en-IN" sz="1900">
                          <a:effectLst/>
                        </a:rPr>
                        <a:t>73.8%</a:t>
                      </a:r>
                    </a:p>
                  </a:txBody>
                  <a:tcPr marL="97999" marR="97999" marT="48999" marB="48999" anchor="ctr"/>
                </a:tc>
                <a:tc>
                  <a:txBody>
                    <a:bodyPr/>
                    <a:lstStyle/>
                    <a:p>
                      <a:pPr fontAlgn="base"/>
                      <a:r>
                        <a:rPr lang="en-IN" sz="1900">
                          <a:effectLst/>
                        </a:rPr>
                        <a:t>74.1%</a:t>
                      </a:r>
                    </a:p>
                  </a:txBody>
                  <a:tcPr marL="97999" marR="97999" marT="48999" marB="48999" anchor="ctr"/>
                </a:tc>
                <a:tc>
                  <a:txBody>
                    <a:bodyPr/>
                    <a:lstStyle/>
                    <a:p>
                      <a:pPr fontAlgn="base"/>
                      <a:r>
                        <a:rPr lang="en-IN" sz="1900">
                          <a:effectLst/>
                        </a:rPr>
                        <a:t>73.8%</a:t>
                      </a:r>
                    </a:p>
                  </a:txBody>
                  <a:tcPr marL="97999" marR="97999" marT="48999" marB="48999" anchor="ctr"/>
                </a:tc>
                <a:extLst>
                  <a:ext uri="{0D108BD9-81ED-4DB2-BD59-A6C34878D82A}">
                    <a16:rowId xmlns:a16="http://schemas.microsoft.com/office/drawing/2014/main" val="432552111"/>
                  </a:ext>
                </a:extLst>
              </a:tr>
              <a:tr h="417749">
                <a:tc>
                  <a:txBody>
                    <a:bodyPr/>
                    <a:lstStyle/>
                    <a:p>
                      <a:pPr fontAlgn="base"/>
                      <a:r>
                        <a:rPr lang="en-IN" sz="1900">
                          <a:effectLst/>
                        </a:rPr>
                        <a:t>Logistic Regression</a:t>
                      </a:r>
                    </a:p>
                  </a:txBody>
                  <a:tcPr marL="97999" marR="97999" marT="48999" marB="48999" anchor="ctr"/>
                </a:tc>
                <a:tc>
                  <a:txBody>
                    <a:bodyPr/>
                    <a:lstStyle/>
                    <a:p>
                      <a:pPr fontAlgn="base"/>
                      <a:r>
                        <a:rPr lang="en-IN" sz="1900">
                          <a:effectLst/>
                        </a:rPr>
                        <a:t>71.2%</a:t>
                      </a:r>
                    </a:p>
                  </a:txBody>
                  <a:tcPr marL="97999" marR="97999" marT="48999" marB="48999" anchor="ctr"/>
                </a:tc>
                <a:tc>
                  <a:txBody>
                    <a:bodyPr/>
                    <a:lstStyle/>
                    <a:p>
                      <a:pPr fontAlgn="base"/>
                      <a:r>
                        <a:rPr lang="en-IN" sz="1900">
                          <a:effectLst/>
                        </a:rPr>
                        <a:t>71.7%</a:t>
                      </a:r>
                    </a:p>
                  </a:txBody>
                  <a:tcPr marL="97999" marR="97999" marT="48999" marB="48999" anchor="ctr"/>
                </a:tc>
                <a:tc>
                  <a:txBody>
                    <a:bodyPr/>
                    <a:lstStyle/>
                    <a:p>
                      <a:pPr fontAlgn="base"/>
                      <a:r>
                        <a:rPr lang="en-IN" sz="1900">
                          <a:effectLst/>
                        </a:rPr>
                        <a:t>73.7%</a:t>
                      </a:r>
                    </a:p>
                  </a:txBody>
                  <a:tcPr marL="97999" marR="97999" marT="48999" marB="48999" anchor="ctr"/>
                </a:tc>
                <a:tc>
                  <a:txBody>
                    <a:bodyPr/>
                    <a:lstStyle/>
                    <a:p>
                      <a:pPr fontAlgn="base"/>
                      <a:r>
                        <a:rPr lang="en-IN" sz="1900">
                          <a:effectLst/>
                        </a:rPr>
                        <a:t>68.8%</a:t>
                      </a:r>
                    </a:p>
                  </a:txBody>
                  <a:tcPr marL="97999" marR="97999" marT="48999" marB="48999" anchor="ctr"/>
                </a:tc>
                <a:extLst>
                  <a:ext uri="{0D108BD9-81ED-4DB2-BD59-A6C34878D82A}">
                    <a16:rowId xmlns:a16="http://schemas.microsoft.com/office/drawing/2014/main" val="2444058189"/>
                  </a:ext>
                </a:extLst>
              </a:tr>
              <a:tr h="417749">
                <a:tc>
                  <a:txBody>
                    <a:bodyPr/>
                    <a:lstStyle/>
                    <a:p>
                      <a:pPr fontAlgn="base"/>
                      <a:r>
                        <a:rPr lang="en-IN" sz="1900">
                          <a:effectLst/>
                        </a:rPr>
                        <a:t>Random Forest</a:t>
                      </a:r>
                    </a:p>
                  </a:txBody>
                  <a:tcPr marL="97999" marR="97999" marT="48999" marB="48999" anchor="ctr"/>
                </a:tc>
                <a:tc>
                  <a:txBody>
                    <a:bodyPr/>
                    <a:lstStyle/>
                    <a:p>
                      <a:pPr fontAlgn="base"/>
                      <a:r>
                        <a:rPr lang="en-IN" sz="1900">
                          <a:effectLst/>
                        </a:rPr>
                        <a:t>80.9%</a:t>
                      </a:r>
                    </a:p>
                  </a:txBody>
                  <a:tcPr marL="97999" marR="97999" marT="48999" marB="48999" anchor="ctr"/>
                </a:tc>
                <a:tc>
                  <a:txBody>
                    <a:bodyPr/>
                    <a:lstStyle/>
                    <a:p>
                      <a:pPr fontAlgn="base"/>
                      <a:r>
                        <a:rPr lang="en-IN" sz="1900">
                          <a:effectLst/>
                        </a:rPr>
                        <a:t>81.6%</a:t>
                      </a:r>
                    </a:p>
                  </a:txBody>
                  <a:tcPr marL="97999" marR="97999" marT="48999" marB="48999" anchor="ctr"/>
                </a:tc>
                <a:tc>
                  <a:txBody>
                    <a:bodyPr/>
                    <a:lstStyle/>
                    <a:p>
                      <a:pPr fontAlgn="base"/>
                      <a:r>
                        <a:rPr lang="en-IN" sz="1900">
                          <a:effectLst/>
                        </a:rPr>
                        <a:t>85.9%</a:t>
                      </a:r>
                    </a:p>
                  </a:txBody>
                  <a:tcPr marL="97999" marR="97999" marT="48999" marB="48999" anchor="ctr"/>
                </a:tc>
                <a:tc>
                  <a:txBody>
                    <a:bodyPr/>
                    <a:lstStyle/>
                    <a:p>
                      <a:pPr fontAlgn="base"/>
                      <a:r>
                        <a:rPr lang="en-IN" sz="1900">
                          <a:effectLst/>
                        </a:rPr>
                        <a:t>76.0%</a:t>
                      </a:r>
                    </a:p>
                  </a:txBody>
                  <a:tcPr marL="97999" marR="97999" marT="48999" marB="48999" anchor="ctr"/>
                </a:tc>
                <a:extLst>
                  <a:ext uri="{0D108BD9-81ED-4DB2-BD59-A6C34878D82A}">
                    <a16:rowId xmlns:a16="http://schemas.microsoft.com/office/drawing/2014/main" val="4004418891"/>
                  </a:ext>
                </a:extLst>
              </a:tr>
            </a:tbl>
          </a:graphicData>
        </a:graphic>
      </p:graphicFrame>
    </p:spTree>
    <p:extLst>
      <p:ext uri="{BB962C8B-B14F-4D97-AF65-F5344CB8AC3E}">
        <p14:creationId xmlns:p14="http://schemas.microsoft.com/office/powerpoint/2010/main" val="290228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7B292-E03A-AA6C-5511-673BF416DC96}"/>
              </a:ext>
            </a:extLst>
          </p:cNvPr>
          <p:cNvSpPr>
            <a:spLocks noGrp="1"/>
          </p:cNvSpPr>
          <p:nvPr>
            <p:ph type="title"/>
          </p:nvPr>
        </p:nvSpPr>
        <p:spPr>
          <a:xfrm>
            <a:off x="572493" y="238539"/>
            <a:ext cx="11018520" cy="1434415"/>
          </a:xfrm>
        </p:spPr>
        <p:txBody>
          <a:bodyPr anchor="b">
            <a:normAutofit/>
          </a:bodyPr>
          <a:lstStyle/>
          <a:p>
            <a:r>
              <a:rPr lang="en-US" sz="5400" dirty="0">
                <a:cs typeface="Calibri Light"/>
              </a:rPr>
              <a:t>Project Results and Conclusion</a:t>
            </a:r>
            <a:endParaRPr lang="en-US" sz="5400" dirty="0"/>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E8796-E9CA-D984-63B5-4CC3F504D0BB}"/>
              </a:ext>
            </a:extLst>
          </p:cNvPr>
          <p:cNvSpPr>
            <a:spLocks noGrp="1"/>
          </p:cNvSpPr>
          <p:nvPr>
            <p:ph idx="1"/>
          </p:nvPr>
        </p:nvSpPr>
        <p:spPr>
          <a:xfrm>
            <a:off x="572493" y="2071316"/>
            <a:ext cx="6713552" cy="4646476"/>
          </a:xfrm>
        </p:spPr>
        <p:txBody>
          <a:bodyPr vert="horz" lIns="91440" tIns="45720" rIns="91440" bIns="45720" rtlCol="0" anchor="t">
            <a:normAutofit/>
          </a:bodyPr>
          <a:lstStyle/>
          <a:p>
            <a:pPr>
              <a:buFont typeface="Arial" panose="020B0604020202020204" pitchFamily="34" charset="0"/>
              <a:buChar char="•"/>
            </a:pPr>
            <a:r>
              <a:rPr lang="en-IN" sz="2200" b="0" i="0" u="none" strike="noStrike" dirty="0">
                <a:effectLst/>
                <a:latin typeface="Söhne"/>
              </a:rPr>
              <a:t>Random forest model has highest accuracy of 81% compared to other models</a:t>
            </a:r>
          </a:p>
          <a:p>
            <a:pPr>
              <a:buFont typeface="Arial" panose="020B0604020202020204" pitchFamily="34" charset="0"/>
              <a:buChar char="•"/>
            </a:pPr>
            <a:r>
              <a:rPr lang="en-IN" sz="2200" b="0" i="0" u="none" strike="noStrike" dirty="0">
                <a:effectLst/>
                <a:latin typeface="Söhne"/>
              </a:rPr>
              <a:t>Sensitivity: 85.9%</a:t>
            </a:r>
          </a:p>
          <a:p>
            <a:pPr>
              <a:buFont typeface="Arial" panose="020B0604020202020204" pitchFamily="34" charset="0"/>
              <a:buChar char="•"/>
            </a:pPr>
            <a:r>
              <a:rPr lang="en-IN" sz="2200" b="0" i="0" u="none" strike="noStrike" dirty="0">
                <a:effectLst/>
                <a:latin typeface="Söhne"/>
              </a:rPr>
              <a:t>Specificity: 76%</a:t>
            </a:r>
          </a:p>
          <a:p>
            <a:pPr>
              <a:buFont typeface="Arial" panose="020B0604020202020204" pitchFamily="34" charset="0"/>
              <a:buChar char="•"/>
            </a:pPr>
            <a:r>
              <a:rPr lang="en-IN" sz="2200" b="0" i="0" u="none" strike="noStrike" dirty="0">
                <a:effectLst/>
                <a:latin typeface="Söhne"/>
              </a:rPr>
              <a:t>F1 score: 81.6%</a:t>
            </a:r>
          </a:p>
          <a:p>
            <a:pPr>
              <a:buFont typeface="Arial" panose="020B0604020202020204" pitchFamily="34" charset="0"/>
              <a:buChar char="•"/>
            </a:pPr>
            <a:r>
              <a:rPr lang="en-IN" sz="2200" b="0" i="0" u="none" strike="noStrike" dirty="0">
                <a:effectLst/>
                <a:latin typeface="Söhne"/>
              </a:rPr>
              <a:t>Random forest model outperforms other models in all metrics</a:t>
            </a:r>
          </a:p>
          <a:p>
            <a:pPr marL="0" indent="0">
              <a:buNone/>
            </a:pPr>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a:p>
            <a:pPr marL="0" indent="0">
              <a:buNone/>
            </a:pPr>
            <a:endParaRPr lang="en-US" sz="2200" dirty="0">
              <a:cs typeface="Calibri"/>
            </a:endParaRPr>
          </a:p>
        </p:txBody>
      </p:sp>
      <p:pic>
        <p:nvPicPr>
          <p:cNvPr id="4" name="Picture 3" descr="Chart, bar chart&#10;&#10;Description automatically generated">
            <a:extLst>
              <a:ext uri="{FF2B5EF4-FFF2-40B4-BE49-F238E27FC236}">
                <a16:creationId xmlns:a16="http://schemas.microsoft.com/office/drawing/2014/main" id="{C30C3C76-37FF-7501-0DEB-C9F55A841C3A}"/>
              </a:ext>
            </a:extLst>
          </p:cNvPr>
          <p:cNvPicPr>
            <a:picLocks noChangeAspect="1"/>
          </p:cNvPicPr>
          <p:nvPr/>
        </p:nvPicPr>
        <p:blipFill rotWithShape="1">
          <a:blip r:embed="rId2">
            <a:extLst>
              <a:ext uri="{28A0092B-C50C-407E-A947-70E740481C1C}">
                <a14:useLocalDpi xmlns:a14="http://schemas.microsoft.com/office/drawing/2010/main" val="0"/>
              </a:ext>
            </a:extLst>
          </a:blip>
          <a:srcRect l="6440" r="1" b="1"/>
          <a:stretch/>
        </p:blipFill>
        <p:spPr>
          <a:xfrm>
            <a:off x="7675658" y="2093976"/>
            <a:ext cx="3941064" cy="4096512"/>
          </a:xfrm>
          <a:prstGeom prst="rect">
            <a:avLst/>
          </a:prstGeom>
        </p:spPr>
      </p:pic>
    </p:spTree>
    <p:extLst>
      <p:ext uri="{BB962C8B-B14F-4D97-AF65-F5344CB8AC3E}">
        <p14:creationId xmlns:p14="http://schemas.microsoft.com/office/powerpoint/2010/main" val="3826185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0F390-D6EB-C776-217D-B02722B35B28}"/>
              </a:ext>
            </a:extLst>
          </p:cNvPr>
          <p:cNvSpPr>
            <a:spLocks noGrp="1"/>
          </p:cNvSpPr>
          <p:nvPr>
            <p:ph type="title"/>
          </p:nvPr>
        </p:nvSpPr>
        <p:spPr>
          <a:xfrm>
            <a:off x="838200" y="365125"/>
            <a:ext cx="10515600" cy="1325563"/>
          </a:xfrm>
        </p:spPr>
        <p:txBody>
          <a:bodyPr>
            <a:normAutofit/>
          </a:bodyPr>
          <a:lstStyle/>
          <a:p>
            <a:r>
              <a:rPr lang="en-US" sz="5400" dirty="0"/>
              <a:t>Impact of the Project Outcomes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DAE28D-0C70-7F38-BC77-27F190D40CB4}"/>
              </a:ext>
            </a:extLst>
          </p:cNvPr>
          <p:cNvSpPr>
            <a:spLocks noGrp="1"/>
          </p:cNvSpPr>
          <p:nvPr>
            <p:ph idx="1"/>
          </p:nvPr>
        </p:nvSpPr>
        <p:spPr>
          <a:xfrm>
            <a:off x="838200" y="1929384"/>
            <a:ext cx="10515600" cy="4251960"/>
          </a:xfrm>
        </p:spPr>
        <p:txBody>
          <a:bodyPr>
            <a:normAutofit/>
          </a:bodyPr>
          <a:lstStyle/>
          <a:p>
            <a:pPr algn="just">
              <a:buFont typeface="Arial" panose="020B0604020202020204" pitchFamily="34" charset="0"/>
              <a:buChar char="•"/>
            </a:pPr>
            <a:r>
              <a:rPr lang="en-IN" sz="2200" b="0" i="0" u="none" strike="noStrike" dirty="0">
                <a:effectLst/>
                <a:latin typeface="Calibri" panose="020F0502020204030204" pitchFamily="34" charset="0"/>
                <a:cs typeface="Calibri" panose="020F0502020204030204" pitchFamily="34" charset="0"/>
              </a:rPr>
              <a:t>Random Forest model outperformed all other models with high accuracy, sensitivity, specificity, and F1 values.</a:t>
            </a:r>
          </a:p>
          <a:p>
            <a:pPr algn="just">
              <a:buFont typeface="Arial" panose="020B0604020202020204" pitchFamily="34" charset="0"/>
              <a:buChar char="•"/>
            </a:pPr>
            <a:r>
              <a:rPr lang="en-IN" sz="2200" b="0" i="0" u="none" strike="noStrike" dirty="0">
                <a:effectLst/>
                <a:latin typeface="Calibri" panose="020F0502020204030204" pitchFamily="34" charset="0"/>
                <a:cs typeface="Calibri" panose="020F0502020204030204" pitchFamily="34" charset="0"/>
              </a:rPr>
              <a:t>Accurately identifying smoking status is important for effective treatment plans.</a:t>
            </a:r>
          </a:p>
          <a:p>
            <a:pPr algn="just">
              <a:buFont typeface="Arial" panose="020B0604020202020204" pitchFamily="34" charset="0"/>
              <a:buChar char="•"/>
            </a:pPr>
            <a:r>
              <a:rPr lang="en-IN" sz="2200" b="0" i="0" u="none" strike="noStrike" dirty="0">
                <a:effectLst/>
                <a:latin typeface="Calibri" panose="020F0502020204030204" pitchFamily="34" charset="0"/>
                <a:cs typeface="Calibri" panose="020F0502020204030204" pitchFamily="34" charset="0"/>
              </a:rPr>
              <a:t>Random Forest model can assist healthcare professionals in identifying smokers and provide targeted interventions to help them quit smoking.</a:t>
            </a:r>
          </a:p>
          <a:p>
            <a:pPr algn="just">
              <a:buFont typeface="Arial" panose="020B0604020202020204" pitchFamily="34" charset="0"/>
              <a:buChar char="•"/>
            </a:pPr>
            <a:r>
              <a:rPr lang="en-IN" sz="2200" b="0" i="0" u="none" strike="noStrike" dirty="0">
                <a:effectLst/>
                <a:latin typeface="Calibri" panose="020F0502020204030204" pitchFamily="34" charset="0"/>
                <a:cs typeface="Calibri" panose="020F0502020204030204" pitchFamily="34" charset="0"/>
              </a:rPr>
              <a:t>High model performance attributed to the ability of the algorithm to handle complex relationships between features.</a:t>
            </a:r>
          </a:p>
          <a:p>
            <a:pPr algn="just">
              <a:buFont typeface="Arial" panose="020B0604020202020204" pitchFamily="34" charset="0"/>
              <a:buChar char="•"/>
            </a:pPr>
            <a:r>
              <a:rPr lang="en-IN" sz="2200" b="0" i="0" u="none" strike="noStrike" dirty="0">
                <a:effectLst/>
                <a:latin typeface="Calibri" panose="020F0502020204030204" pitchFamily="34" charset="0"/>
                <a:cs typeface="Calibri" panose="020F0502020204030204" pitchFamily="34" charset="0"/>
              </a:rPr>
              <a:t>Success of project in identifying smoking status has significant implications for reducing smoking prevalence and improving overall health outcomes.</a:t>
            </a:r>
          </a:p>
        </p:txBody>
      </p:sp>
    </p:spTree>
    <p:extLst>
      <p:ext uri="{BB962C8B-B14F-4D97-AF65-F5344CB8AC3E}">
        <p14:creationId xmlns:p14="http://schemas.microsoft.com/office/powerpoint/2010/main" val="2540438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7319B-B88E-5830-491E-0F64157F7C63}"/>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kern="1200">
                <a:solidFill>
                  <a:schemeClr val="tx1"/>
                </a:solidFill>
                <a:latin typeface="+mj-lt"/>
                <a:ea typeface="+mj-ea"/>
                <a:cs typeface="+mj-cs"/>
              </a:rPr>
              <a:t>Thank You </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6" descr="Smiling Face with No Fill">
            <a:extLst>
              <a:ext uri="{FF2B5EF4-FFF2-40B4-BE49-F238E27FC236}">
                <a16:creationId xmlns:a16="http://schemas.microsoft.com/office/drawing/2014/main" id="{6BD1804D-273E-6E61-9C0E-31BB3CF835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671814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70870-0995-C9C3-F5EB-7F34D57803EC}"/>
              </a:ext>
            </a:extLst>
          </p:cNvPr>
          <p:cNvSpPr>
            <a:spLocks noGrp="1"/>
          </p:cNvSpPr>
          <p:nvPr>
            <p:ph type="title"/>
          </p:nvPr>
        </p:nvSpPr>
        <p:spPr>
          <a:xfrm>
            <a:off x="838200" y="365125"/>
            <a:ext cx="10515600" cy="1325563"/>
          </a:xfrm>
        </p:spPr>
        <p:txBody>
          <a:bodyPr>
            <a:normAutofit/>
          </a:bodyPr>
          <a:lstStyle/>
          <a:p>
            <a:r>
              <a:rPr lang="en-US" sz="5400"/>
              <a:t>Problem Setting </a:t>
            </a: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1B76DB-8114-0CA6-23A3-CE30F4341F9D}"/>
              </a:ext>
            </a:extLst>
          </p:cNvPr>
          <p:cNvSpPr>
            <a:spLocks noGrp="1"/>
          </p:cNvSpPr>
          <p:nvPr>
            <p:ph idx="1"/>
          </p:nvPr>
        </p:nvSpPr>
        <p:spPr>
          <a:xfrm>
            <a:off x="838200" y="1929384"/>
            <a:ext cx="10515600" cy="4251960"/>
          </a:xfrm>
        </p:spPr>
        <p:txBody>
          <a:bodyPr>
            <a:normAutofit/>
          </a:bodyPr>
          <a:lstStyle/>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Smoking causes an estimated 7 million deaths annually</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Major contributor to avoidable deaths and linked to heart disease, COPD, and lung cancer</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Second-hand smoke also harmful to nearby individuals</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Significant financial burden on society due to healthcare costs related to smoking-related illnesses</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Despite available initiatives to quit smoking, many people still smoke</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Need for effective interventions to help individuals quit smoking and prevent initiation in young people</a:t>
            </a:r>
          </a:p>
        </p:txBody>
      </p:sp>
    </p:spTree>
    <p:extLst>
      <p:ext uri="{BB962C8B-B14F-4D97-AF65-F5344CB8AC3E}">
        <p14:creationId xmlns:p14="http://schemas.microsoft.com/office/powerpoint/2010/main" val="3835718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222EE-4784-61CA-FF02-50F0E5409560}"/>
              </a:ext>
            </a:extLst>
          </p:cNvPr>
          <p:cNvSpPr>
            <a:spLocks noGrp="1"/>
          </p:cNvSpPr>
          <p:nvPr>
            <p:ph type="title"/>
          </p:nvPr>
        </p:nvSpPr>
        <p:spPr>
          <a:xfrm>
            <a:off x="838200" y="365125"/>
            <a:ext cx="10515600" cy="1325563"/>
          </a:xfrm>
        </p:spPr>
        <p:txBody>
          <a:bodyPr>
            <a:normAutofit/>
          </a:bodyPr>
          <a:lstStyle/>
          <a:p>
            <a:r>
              <a:rPr lang="en-US" sz="5400"/>
              <a:t>Problem Definition </a:t>
            </a: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D22830-622D-18D0-77B0-8771B818AF1F}"/>
              </a:ext>
            </a:extLst>
          </p:cNvPr>
          <p:cNvSpPr>
            <a:spLocks noGrp="1"/>
          </p:cNvSpPr>
          <p:nvPr>
            <p:ph idx="1"/>
          </p:nvPr>
        </p:nvSpPr>
        <p:spPr>
          <a:xfrm>
            <a:off x="541020" y="1677373"/>
            <a:ext cx="10853928" cy="4814316"/>
          </a:xfrm>
        </p:spPr>
        <p:txBody>
          <a:bodyPr vert="horz" lIns="91440" tIns="45720" rIns="91440" bIns="45720" rtlCol="0">
            <a:normAutofit fontScale="92500" lnSpcReduction="10000"/>
          </a:bodyPr>
          <a:lstStyle/>
          <a:p>
            <a:pPr marL="0" indent="0">
              <a:buNone/>
            </a:pPr>
            <a:endParaRPr lang="en-IN" sz="2000" b="0" i="0" u="none" strike="noStrike" dirty="0">
              <a:effectLst/>
              <a:latin typeface="Calibri" panose="020F0502020204030204" pitchFamily="34" charset="0"/>
              <a:cs typeface="Calibri" panose="020F0502020204030204" pitchFamily="34" charset="0"/>
            </a:endParaRPr>
          </a:p>
          <a:p>
            <a:pPr lvl="1"/>
            <a:r>
              <a:rPr lang="en-IN" sz="2000" b="1" i="0" u="none" strike="noStrike" dirty="0">
                <a:effectLst/>
                <a:latin typeface="Calibri" panose="020F0502020204030204" pitchFamily="34" charset="0"/>
                <a:cs typeface="Calibri" panose="020F0502020204030204" pitchFamily="34" charset="0"/>
              </a:rPr>
              <a:t>To classify smoking behaviour based on various factors</a:t>
            </a:r>
          </a:p>
          <a:p>
            <a:pPr marL="457200" lvl="1" indent="0">
              <a:buNone/>
            </a:pPr>
            <a:r>
              <a:rPr lang="en-IN" sz="2000" b="0" i="0" u="none" strike="noStrike" dirty="0">
                <a:effectLst/>
                <a:latin typeface="Calibri" panose="020F0502020204030204" pitchFamily="34" charset="0"/>
                <a:cs typeface="Calibri" panose="020F0502020204030204" pitchFamily="34" charset="0"/>
              </a:rPr>
              <a:t>Using data mining techniques, we aim to develop a model that can classify individuals as smokers or non-smokers based on various factors such as age, gender, education level, income, etc. This classification will be based on patterns and relationships identified in the data.</a:t>
            </a:r>
          </a:p>
          <a:p>
            <a:pPr marL="457200" lvl="1" indent="0">
              <a:buNone/>
            </a:pPr>
            <a:endParaRPr lang="en-IN" sz="2000" b="0" i="0" u="none" strike="noStrike" dirty="0">
              <a:effectLst/>
              <a:latin typeface="Calibri" panose="020F0502020204030204" pitchFamily="34" charset="0"/>
              <a:cs typeface="Calibri" panose="020F0502020204030204" pitchFamily="34" charset="0"/>
            </a:endParaRPr>
          </a:p>
          <a:p>
            <a:pPr lvl="1"/>
            <a:r>
              <a:rPr lang="en-IN" sz="2000" b="1" i="0" u="none" strike="noStrike" dirty="0">
                <a:effectLst/>
                <a:latin typeface="Calibri" panose="020F0502020204030204" pitchFamily="34" charset="0"/>
                <a:cs typeface="Calibri" panose="020F0502020204030204" pitchFamily="34" charset="0"/>
              </a:rPr>
              <a:t>To aid in the development of targeted intervention programs to help individuals quit smoking and reduce health risks</a:t>
            </a:r>
          </a:p>
          <a:p>
            <a:pPr marL="457200" lvl="1" indent="0">
              <a:buNone/>
            </a:pPr>
            <a:r>
              <a:rPr lang="en-IN" sz="2000" b="0" i="0" u="none" strike="noStrike" dirty="0">
                <a:effectLst/>
                <a:latin typeface="Calibri" panose="020F0502020204030204" pitchFamily="34" charset="0"/>
                <a:cs typeface="Calibri" panose="020F0502020204030204" pitchFamily="34" charset="0"/>
              </a:rPr>
              <a:t>By identifying the factors that are most strongly associated with smoking behaviour, we hope to provide insights that can be used to develop targeted intervention programs. These programs can be tailored to the needs of specific groups or individuals and can help promote smoking cessation and reduce the associated health risks. </a:t>
            </a:r>
          </a:p>
          <a:p>
            <a:pPr marL="457200" lvl="1" indent="0">
              <a:buNone/>
            </a:pPr>
            <a:r>
              <a:rPr lang="en-IN" sz="2000" b="0" i="0" u="none" strike="noStrike" dirty="0">
                <a:effectLst/>
                <a:latin typeface="Calibri" panose="020F0502020204030204" pitchFamily="34" charset="0"/>
                <a:cs typeface="Calibri" panose="020F0502020204030204" pitchFamily="34" charset="0"/>
              </a:rPr>
              <a:t> </a:t>
            </a:r>
          </a:p>
          <a:p>
            <a:pPr lvl="1"/>
            <a:r>
              <a:rPr lang="en-IN" sz="2000" b="1" i="0" u="none" strike="noStrike" dirty="0">
                <a:effectLst/>
                <a:latin typeface="Calibri" panose="020F0502020204030204" pitchFamily="34" charset="0"/>
                <a:cs typeface="Calibri" panose="020F0502020204030204" pitchFamily="34" charset="0"/>
              </a:rPr>
              <a:t>Expected Outcome</a:t>
            </a:r>
          </a:p>
          <a:p>
            <a:pPr marL="457200" lvl="1" indent="0">
              <a:buNone/>
            </a:pPr>
            <a:r>
              <a:rPr lang="en-IN" sz="2000" b="0" i="0" u="none" strike="noStrike" dirty="0">
                <a:effectLst/>
                <a:latin typeface="Calibri" panose="020F0502020204030204" pitchFamily="34" charset="0"/>
                <a:cs typeface="Calibri" panose="020F0502020204030204" pitchFamily="34" charset="0"/>
              </a:rPr>
              <a:t>The main outcome of this project is to provide insights into the factors that influence smoking behaviour and contribute to the development of effective smoking cessation programs. By achieving our objectives, we hope to make a meaningful contribution to the field of public health and help reduce the burden of smoking-related illnesses</a:t>
            </a:r>
          </a:p>
        </p:txBody>
      </p:sp>
    </p:spTree>
    <p:extLst>
      <p:ext uri="{BB962C8B-B14F-4D97-AF65-F5344CB8AC3E}">
        <p14:creationId xmlns:p14="http://schemas.microsoft.com/office/powerpoint/2010/main" val="390450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BD9D4-7553-9305-97BC-40F0EAE4FCB3}"/>
              </a:ext>
            </a:extLst>
          </p:cNvPr>
          <p:cNvSpPr>
            <a:spLocks noGrp="1"/>
          </p:cNvSpPr>
          <p:nvPr>
            <p:ph type="title"/>
          </p:nvPr>
        </p:nvSpPr>
        <p:spPr>
          <a:xfrm>
            <a:off x="841248" y="548640"/>
            <a:ext cx="3600860" cy="5431536"/>
          </a:xfrm>
        </p:spPr>
        <p:txBody>
          <a:bodyPr>
            <a:normAutofit/>
          </a:bodyPr>
          <a:lstStyle/>
          <a:p>
            <a:r>
              <a:rPr lang="en-US" sz="5400"/>
              <a:t>Data Source</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E79D74-2071-0535-5EB7-BCDB2A964693}"/>
              </a:ext>
            </a:extLst>
          </p:cNvPr>
          <p:cNvSpPr>
            <a:spLocks noGrp="1"/>
          </p:cNvSpPr>
          <p:nvPr>
            <p:ph idx="1"/>
          </p:nvPr>
        </p:nvSpPr>
        <p:spPr>
          <a:xfrm>
            <a:off x="5126418" y="552091"/>
            <a:ext cx="6224335" cy="5431536"/>
          </a:xfrm>
        </p:spPr>
        <p:txBody>
          <a:bodyPr anchor="ctr">
            <a:normAutofit/>
          </a:bodyPr>
          <a:lstStyle/>
          <a:p>
            <a:r>
              <a:rPr lang="en-IN" sz="2200" dirty="0">
                <a:effectLst/>
                <a:latin typeface="TimesNewRomanPSMT"/>
              </a:rPr>
              <a:t>Development of a smoking cessation support system data set has been taken from smoker status prediction dataset using Kaggle datasets </a:t>
            </a:r>
          </a:p>
          <a:p>
            <a:endParaRPr lang="en-IN" sz="2200" dirty="0"/>
          </a:p>
          <a:p>
            <a:pPr marL="0" indent="0">
              <a:buNone/>
            </a:pPr>
            <a:r>
              <a:rPr lang="en-IN" sz="2200" b="1" dirty="0">
                <a:effectLst/>
                <a:latin typeface="TimesNewRomanPS"/>
              </a:rPr>
              <a:t>https://www.kaggle.com/datasets/gauravduttakiit/smoker-status-prediction </a:t>
            </a:r>
            <a:endParaRPr lang="en-IN" sz="2200" dirty="0"/>
          </a:p>
          <a:p>
            <a:pPr marL="0" indent="0">
              <a:buNone/>
            </a:pPr>
            <a:endParaRPr lang="en-US" sz="2200" dirty="0"/>
          </a:p>
        </p:txBody>
      </p:sp>
    </p:spTree>
    <p:extLst>
      <p:ext uri="{BB962C8B-B14F-4D97-AF65-F5344CB8AC3E}">
        <p14:creationId xmlns:p14="http://schemas.microsoft.com/office/powerpoint/2010/main" val="1240088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1B423-DDB1-9FA4-3366-59CFD5AE0EFE}"/>
              </a:ext>
            </a:extLst>
          </p:cNvPr>
          <p:cNvSpPr>
            <a:spLocks noGrp="1"/>
          </p:cNvSpPr>
          <p:nvPr>
            <p:ph type="title"/>
          </p:nvPr>
        </p:nvSpPr>
        <p:spPr>
          <a:xfrm>
            <a:off x="841248" y="548640"/>
            <a:ext cx="3600860" cy="5431536"/>
          </a:xfrm>
        </p:spPr>
        <p:txBody>
          <a:bodyPr>
            <a:normAutofit/>
          </a:bodyPr>
          <a:lstStyle/>
          <a:p>
            <a:r>
              <a:rPr lang="en-US" sz="5400"/>
              <a:t>Data Description</a:t>
            </a:r>
          </a:p>
        </p:txBody>
      </p:sp>
      <p:sp>
        <p:nvSpPr>
          <p:cNvPr id="2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B27CA3-47D3-38AF-6DB3-1463448AFAF6}"/>
              </a:ext>
            </a:extLst>
          </p:cNvPr>
          <p:cNvSpPr>
            <a:spLocks noGrp="1"/>
          </p:cNvSpPr>
          <p:nvPr>
            <p:ph idx="1"/>
          </p:nvPr>
        </p:nvSpPr>
        <p:spPr>
          <a:xfrm>
            <a:off x="5126418" y="552091"/>
            <a:ext cx="6224335" cy="5431536"/>
          </a:xfrm>
        </p:spPr>
        <p:txBody>
          <a:bodyPr anchor="ctr">
            <a:normAutofit/>
          </a:bodyPr>
          <a:lstStyle/>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38,985 rows and 23 columns</a:t>
            </a: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5 categorical variables </a:t>
            </a:r>
            <a:endParaRPr lang="en-IN" sz="2200">
              <a:latin typeface="Calibri" panose="020F0502020204030204" pitchFamily="34" charset="0"/>
              <a:cs typeface="Calibri" panose="020F0502020204030204" pitchFamily="34" charset="0"/>
            </a:endParaRPr>
          </a:p>
          <a:p>
            <a:pPr>
              <a:buFont typeface="Arial" panose="020B0604020202020204" pitchFamily="34" charset="0"/>
              <a:buChar char="•"/>
            </a:pPr>
            <a:r>
              <a:rPr lang="en-IN" sz="2200" b="0" i="0" u="none" strike="noStrike">
                <a:effectLst/>
                <a:latin typeface="Calibri" panose="020F0502020204030204" pitchFamily="34" charset="0"/>
                <a:cs typeface="Calibri" panose="020F0502020204030204" pitchFamily="34" charset="0"/>
              </a:rPr>
              <a:t>18 numerical variables</a:t>
            </a:r>
          </a:p>
          <a:p>
            <a:pPr marL="0" indent="0">
              <a:buNone/>
            </a:pPr>
            <a:endParaRPr lang="en-US" sz="2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339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6A74E-5CC7-4593-4F89-6714FA558FFF}"/>
              </a:ext>
            </a:extLst>
          </p:cNvPr>
          <p:cNvSpPr>
            <a:spLocks noGrp="1"/>
          </p:cNvSpPr>
          <p:nvPr>
            <p:ph type="title"/>
          </p:nvPr>
        </p:nvSpPr>
        <p:spPr>
          <a:xfrm>
            <a:off x="841248" y="548640"/>
            <a:ext cx="3600860" cy="5431536"/>
          </a:xfrm>
        </p:spPr>
        <p:txBody>
          <a:bodyPr>
            <a:normAutofit/>
          </a:bodyPr>
          <a:lstStyle/>
          <a:p>
            <a:r>
              <a:rPr lang="en-US" sz="5400"/>
              <a:t>Data Exploration</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838D50-0666-B855-B3A1-9E588F06B8D1}"/>
              </a:ext>
            </a:extLst>
          </p:cNvPr>
          <p:cNvSpPr>
            <a:spLocks noGrp="1"/>
          </p:cNvSpPr>
          <p:nvPr>
            <p:ph idx="1"/>
          </p:nvPr>
        </p:nvSpPr>
        <p:spPr>
          <a:xfrm>
            <a:off x="5126417" y="689250"/>
            <a:ext cx="6224335" cy="6031589"/>
          </a:xfrm>
        </p:spPr>
        <p:txBody>
          <a:bodyPr vert="horz" lIns="91440" tIns="45720" rIns="91440" bIns="45720" rtlCol="0" anchor="ctr">
            <a:normAutofit/>
          </a:bodyPr>
          <a:lstStyle/>
          <a:p>
            <a:r>
              <a:rPr lang="en-US" sz="2400" b="1" dirty="0"/>
              <a:t>Data understanding</a:t>
            </a:r>
            <a:r>
              <a:rPr lang="en-US" sz="2400" dirty="0"/>
              <a:t>: </a:t>
            </a:r>
            <a:r>
              <a:rPr lang="en-US" sz="2400" dirty="0">
                <a:latin typeface="TimesNewRomanPSMT"/>
              </a:rPr>
              <a:t>The original dataset contains 38983 instances, with 22 parameters and one target variable named "Smoking". The dataset comprises 4 categorical variables and 18 numeric variables.</a:t>
            </a:r>
          </a:p>
          <a:p>
            <a:pPr marL="0" indent="0">
              <a:buNone/>
            </a:pPr>
            <a:endParaRPr lang="en-US" sz="2400" dirty="0">
              <a:latin typeface="TimesNewRomanPSMT"/>
            </a:endParaRPr>
          </a:p>
          <a:p>
            <a:r>
              <a:rPr lang="en-US" sz="2400" b="1" dirty="0">
                <a:latin typeface="TimesNewRomanPSMT"/>
              </a:rPr>
              <a:t>Data preprocessing</a:t>
            </a:r>
            <a:r>
              <a:rPr lang="en-US" sz="2400" dirty="0">
                <a:latin typeface="TimesNewRomanPSMT"/>
              </a:rPr>
              <a:t>: Since there are no missing values, null values, or inconsistencies in the dataset, and the data is already in a standard format, further tasks can be carried out using the same dataset.</a:t>
            </a:r>
          </a:p>
          <a:p>
            <a:endParaRPr lang="en-US" sz="2400" dirty="0">
              <a:latin typeface="TimesNewRomanPSMT"/>
            </a:endParaRPr>
          </a:p>
          <a:p>
            <a:endParaRPr lang="en-US" sz="2400" dirty="0">
              <a:latin typeface="TimesNewRomanPSMT"/>
            </a:endParaRPr>
          </a:p>
          <a:p>
            <a:endParaRPr lang="en-US" sz="2400" dirty="0">
              <a:latin typeface="TimesNewRomanPSMT"/>
            </a:endParaRPr>
          </a:p>
        </p:txBody>
      </p:sp>
    </p:spTree>
    <p:extLst>
      <p:ext uri="{BB962C8B-B14F-4D97-AF65-F5344CB8AC3E}">
        <p14:creationId xmlns:p14="http://schemas.microsoft.com/office/powerpoint/2010/main" val="310822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F073B3-A67A-EF5A-D4A3-75B26030FBD5}"/>
              </a:ext>
            </a:extLst>
          </p:cNvPr>
          <p:cNvSpPr>
            <a:spLocks noGrp="1"/>
          </p:cNvSpPr>
          <p:nvPr>
            <p:ph type="title"/>
          </p:nvPr>
        </p:nvSpPr>
        <p:spPr>
          <a:xfrm>
            <a:off x="1115568" y="509521"/>
            <a:ext cx="10232136" cy="1014984"/>
          </a:xfrm>
        </p:spPr>
        <p:txBody>
          <a:bodyPr>
            <a:normAutofit/>
          </a:bodyPr>
          <a:lstStyle/>
          <a:p>
            <a:endParaRPr lang="en-US" sz="2200" b="1">
              <a:ea typeface="+mj-lt"/>
              <a:cs typeface="+mj-lt"/>
            </a:endParaRPr>
          </a:p>
          <a:p>
            <a:r>
              <a:rPr lang="en-US" sz="2200">
                <a:latin typeface="Arial"/>
                <a:cs typeface="Arial"/>
              </a:rPr>
              <a:t>Categorical Variables </a:t>
            </a:r>
            <a:br>
              <a:rPr lang="en-US" sz="2200">
                <a:latin typeface="Arial"/>
                <a:cs typeface="Arial"/>
              </a:rPr>
            </a:br>
            <a:endParaRPr lang="en-US" sz="2200">
              <a:cs typeface="Calibri Light"/>
            </a:endParaRPr>
          </a:p>
        </p:txBody>
      </p:sp>
      <p:sp>
        <p:nvSpPr>
          <p:cNvPr id="29" name="Rectangle 2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5FCD35A-A500-9E9B-9206-8FE08710D0FB}"/>
              </a:ext>
            </a:extLst>
          </p:cNvPr>
          <p:cNvSpPr>
            <a:spLocks noGrp="1"/>
          </p:cNvSpPr>
          <p:nvPr>
            <p:ph idx="1"/>
          </p:nvPr>
        </p:nvSpPr>
        <p:spPr>
          <a:xfrm>
            <a:off x="1855505" y="2156105"/>
            <a:ext cx="8533514" cy="3824107"/>
          </a:xfrm>
        </p:spPr>
        <p:txBody>
          <a:bodyPr vert="horz" lIns="91440" tIns="45720" rIns="91440" bIns="45720" rtlCol="0" anchor="t">
            <a:normAutofit/>
          </a:bodyPr>
          <a:lstStyle/>
          <a:p>
            <a:pPr marL="0" indent="0" defTabSz="740664">
              <a:lnSpc>
                <a:spcPct val="100000"/>
              </a:lnSpc>
              <a:spcBef>
                <a:spcPts val="0"/>
              </a:spcBef>
              <a:spcAft>
                <a:spcPts val="600"/>
              </a:spcAft>
              <a:buNone/>
            </a:pPr>
            <a:r>
              <a:rPr lang="en-US" sz="1620" kern="1200">
                <a:solidFill>
                  <a:srgbClr val="444444"/>
                </a:solidFill>
                <a:latin typeface="Arial"/>
                <a:ea typeface="+mn-ea"/>
                <a:cs typeface="Arial"/>
              </a:rPr>
              <a:t> </a:t>
            </a:r>
          </a:p>
          <a:p>
            <a:pPr marL="0" indent="0">
              <a:lnSpc>
                <a:spcPct val="100000"/>
              </a:lnSpc>
              <a:spcBef>
                <a:spcPts val="0"/>
              </a:spcBef>
              <a:spcAft>
                <a:spcPts val="600"/>
              </a:spcAft>
              <a:buNone/>
            </a:pPr>
            <a:endParaRPr lang="en-US" sz="2000">
              <a:solidFill>
                <a:srgbClr val="444444"/>
              </a:solidFill>
              <a:latin typeface="Arial"/>
              <a:cs typeface="Arial"/>
            </a:endParaRPr>
          </a:p>
        </p:txBody>
      </p:sp>
      <p:pic>
        <p:nvPicPr>
          <p:cNvPr id="4" name="Picture 3" descr="Chart, bar chart&#10;&#10;Description automatically generated">
            <a:extLst>
              <a:ext uri="{FF2B5EF4-FFF2-40B4-BE49-F238E27FC236}">
                <a16:creationId xmlns:a16="http://schemas.microsoft.com/office/drawing/2014/main" id="{8A36A32A-BD67-576A-C467-51A863DEA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505" y="1673352"/>
            <a:ext cx="2808948" cy="1783909"/>
          </a:xfrm>
          <a:prstGeom prst="rect">
            <a:avLst/>
          </a:prstGeom>
        </p:spPr>
      </p:pic>
      <p:pic>
        <p:nvPicPr>
          <p:cNvPr id="5" name="Picture 4" descr="Chart, bar chart&#10;&#10;Description automatically generated">
            <a:extLst>
              <a:ext uri="{FF2B5EF4-FFF2-40B4-BE49-F238E27FC236}">
                <a16:creationId xmlns:a16="http://schemas.microsoft.com/office/drawing/2014/main" id="{606BBA59-2917-04FD-F626-B7D77300D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495" y="2787739"/>
            <a:ext cx="2806720" cy="1782112"/>
          </a:xfrm>
          <a:prstGeom prst="rect">
            <a:avLst/>
          </a:prstGeom>
        </p:spPr>
      </p:pic>
      <p:pic>
        <p:nvPicPr>
          <p:cNvPr id="6" name="Picture 5" descr="Chart&#10;&#10;Description automatically generated">
            <a:extLst>
              <a:ext uri="{FF2B5EF4-FFF2-40B4-BE49-F238E27FC236}">
                <a16:creationId xmlns:a16="http://schemas.microsoft.com/office/drawing/2014/main" id="{D7DD6594-FCDA-9F7E-DAC9-E81A14501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731" y="1752913"/>
            <a:ext cx="2808948" cy="1783909"/>
          </a:xfrm>
          <a:prstGeom prst="rect">
            <a:avLst/>
          </a:prstGeom>
        </p:spPr>
      </p:pic>
      <p:pic>
        <p:nvPicPr>
          <p:cNvPr id="7" name="Picture 6" descr="Chart, bar chart&#10;&#10;Description automatically generated">
            <a:extLst>
              <a:ext uri="{FF2B5EF4-FFF2-40B4-BE49-F238E27FC236}">
                <a16:creationId xmlns:a16="http://schemas.microsoft.com/office/drawing/2014/main" id="{DE5D1ECF-6549-B394-7D31-6FECEAA8F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774" y="3921683"/>
            <a:ext cx="2806721" cy="1783909"/>
          </a:xfrm>
          <a:prstGeom prst="rect">
            <a:avLst/>
          </a:prstGeom>
        </p:spPr>
      </p:pic>
      <p:pic>
        <p:nvPicPr>
          <p:cNvPr id="8" name="Picture 7" descr="Chart, bar chart&#10;&#10;Description automatically generated">
            <a:extLst>
              <a:ext uri="{FF2B5EF4-FFF2-40B4-BE49-F238E27FC236}">
                <a16:creationId xmlns:a16="http://schemas.microsoft.com/office/drawing/2014/main" id="{3082F994-B8F0-1ABF-476E-C398E1D2B3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6077" y="3854216"/>
            <a:ext cx="2951689" cy="1874560"/>
          </a:xfrm>
          <a:prstGeom prst="rect">
            <a:avLst/>
          </a:prstGeom>
        </p:spPr>
      </p:pic>
      <p:sp>
        <p:nvSpPr>
          <p:cNvPr id="9" name="TextBox 8">
            <a:extLst>
              <a:ext uri="{FF2B5EF4-FFF2-40B4-BE49-F238E27FC236}">
                <a16:creationId xmlns:a16="http://schemas.microsoft.com/office/drawing/2014/main" id="{7CFD4D0B-3DF8-43FF-A77B-BDD298538CCC}"/>
              </a:ext>
            </a:extLst>
          </p:cNvPr>
          <p:cNvSpPr txBox="1"/>
          <p:nvPr/>
        </p:nvSpPr>
        <p:spPr>
          <a:xfrm>
            <a:off x="2818827" y="3536822"/>
            <a:ext cx="1188915"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Dental Caries</a:t>
            </a:r>
            <a:endParaRPr lang="en-US"/>
          </a:p>
        </p:txBody>
      </p:sp>
      <p:sp>
        <p:nvSpPr>
          <p:cNvPr id="10" name="TextBox 9">
            <a:extLst>
              <a:ext uri="{FF2B5EF4-FFF2-40B4-BE49-F238E27FC236}">
                <a16:creationId xmlns:a16="http://schemas.microsoft.com/office/drawing/2014/main" id="{BB3DBD18-35C7-61A8-D176-AE903F417E6E}"/>
              </a:ext>
            </a:extLst>
          </p:cNvPr>
          <p:cNvSpPr txBox="1"/>
          <p:nvPr/>
        </p:nvSpPr>
        <p:spPr>
          <a:xfrm>
            <a:off x="2818827" y="5707891"/>
            <a:ext cx="1282595"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Hearing(Right)</a:t>
            </a:r>
            <a:endParaRPr lang="en-US"/>
          </a:p>
        </p:txBody>
      </p:sp>
      <p:sp>
        <p:nvSpPr>
          <p:cNvPr id="11" name="TextBox 10">
            <a:extLst>
              <a:ext uri="{FF2B5EF4-FFF2-40B4-BE49-F238E27FC236}">
                <a16:creationId xmlns:a16="http://schemas.microsoft.com/office/drawing/2014/main" id="{8B4CC694-2A7C-D9A6-00DA-38C5539D7DA3}"/>
              </a:ext>
            </a:extLst>
          </p:cNvPr>
          <p:cNvSpPr txBox="1"/>
          <p:nvPr/>
        </p:nvSpPr>
        <p:spPr>
          <a:xfrm>
            <a:off x="5595784" y="4569850"/>
            <a:ext cx="1181670"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Hearing(Left)</a:t>
            </a:r>
            <a:endParaRPr lang="en-US"/>
          </a:p>
        </p:txBody>
      </p:sp>
      <p:sp>
        <p:nvSpPr>
          <p:cNvPr id="12" name="TextBox 11">
            <a:extLst>
              <a:ext uri="{FF2B5EF4-FFF2-40B4-BE49-F238E27FC236}">
                <a16:creationId xmlns:a16="http://schemas.microsoft.com/office/drawing/2014/main" id="{555F011E-4247-F920-04F8-8E4F254A8EFC}"/>
              </a:ext>
            </a:extLst>
          </p:cNvPr>
          <p:cNvSpPr txBox="1"/>
          <p:nvPr/>
        </p:nvSpPr>
        <p:spPr>
          <a:xfrm>
            <a:off x="8589628" y="3524455"/>
            <a:ext cx="1199174"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Urine Protein</a:t>
            </a:r>
            <a:endParaRPr lang="en-US"/>
          </a:p>
        </p:txBody>
      </p:sp>
      <p:sp>
        <p:nvSpPr>
          <p:cNvPr id="13" name="TextBox 12">
            <a:extLst>
              <a:ext uri="{FF2B5EF4-FFF2-40B4-BE49-F238E27FC236}">
                <a16:creationId xmlns:a16="http://schemas.microsoft.com/office/drawing/2014/main" id="{486160A3-9762-755D-B439-CE95D4EA4B04}"/>
              </a:ext>
            </a:extLst>
          </p:cNvPr>
          <p:cNvSpPr txBox="1"/>
          <p:nvPr/>
        </p:nvSpPr>
        <p:spPr>
          <a:xfrm>
            <a:off x="8773127" y="5707891"/>
            <a:ext cx="833883" cy="316690"/>
          </a:xfrm>
          <a:prstGeom prst="rect">
            <a:avLst/>
          </a:prstGeom>
          <a:noFill/>
        </p:spPr>
        <p:txBody>
          <a:bodyPr wrap="none" rtlCol="0">
            <a:spAutoFit/>
          </a:bodyPr>
          <a:lstStyle/>
          <a:p>
            <a:pPr defTabSz="740664">
              <a:spcAft>
                <a:spcPts val="600"/>
              </a:spcAft>
            </a:pPr>
            <a:r>
              <a:rPr lang="en-US" sz="1458" kern="1200">
                <a:solidFill>
                  <a:schemeClr val="tx1"/>
                </a:solidFill>
                <a:latin typeface="+mn-lt"/>
                <a:ea typeface="+mn-ea"/>
                <a:cs typeface="+mn-cs"/>
              </a:rPr>
              <a:t>Smoking</a:t>
            </a:r>
            <a:endParaRPr lang="en-US"/>
          </a:p>
        </p:txBody>
      </p:sp>
    </p:spTree>
    <p:extLst>
      <p:ext uri="{BB962C8B-B14F-4D97-AF65-F5344CB8AC3E}">
        <p14:creationId xmlns:p14="http://schemas.microsoft.com/office/powerpoint/2010/main" val="37442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022C7-BE00-4CA8-5334-D1476F85DF1F}"/>
              </a:ext>
            </a:extLst>
          </p:cNvPr>
          <p:cNvSpPr>
            <a:spLocks noGrp="1"/>
          </p:cNvSpPr>
          <p:nvPr>
            <p:ph type="title"/>
          </p:nvPr>
        </p:nvSpPr>
        <p:spPr>
          <a:xfrm>
            <a:off x="838200" y="365125"/>
            <a:ext cx="10515600" cy="1325563"/>
          </a:xfrm>
        </p:spPr>
        <p:txBody>
          <a:bodyPr>
            <a:normAutofit/>
          </a:bodyPr>
          <a:lstStyle/>
          <a:p>
            <a:r>
              <a:rPr lang="en-US" sz="2600" b="1">
                <a:latin typeface="Arial"/>
                <a:cs typeface="Arial"/>
              </a:rPr>
              <a:t>Chi-Square test for correlation analysis of categorical variables</a:t>
            </a:r>
            <a:br>
              <a:rPr lang="en-US" sz="2600">
                <a:latin typeface="Arial"/>
                <a:cs typeface="Arial"/>
              </a:rPr>
            </a:br>
            <a:endParaRPr lang="en-US" sz="2600"/>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1D00C7-EA90-2BF1-03AA-5EE787ACC1F9}"/>
              </a:ext>
            </a:extLst>
          </p:cNvPr>
          <p:cNvSpPr>
            <a:spLocks noGrp="1"/>
          </p:cNvSpPr>
          <p:nvPr>
            <p:ph idx="1"/>
          </p:nvPr>
        </p:nvSpPr>
        <p:spPr>
          <a:xfrm>
            <a:off x="838200" y="1929384"/>
            <a:ext cx="10515600" cy="4251960"/>
          </a:xfrm>
        </p:spPr>
        <p:txBody>
          <a:bodyPr vert="horz" lIns="91440" tIns="45720" rIns="91440" bIns="45720" rtlCol="0">
            <a:normAutofit/>
          </a:bodyPr>
          <a:lstStyle/>
          <a:p>
            <a:pPr marL="0" indent="0">
              <a:spcBef>
                <a:spcPts val="0"/>
              </a:spcBef>
              <a:buNone/>
            </a:pPr>
            <a:endParaRPr lang="en-US" sz="2200">
              <a:latin typeface="Calibri" panose="020F0502020204030204" pitchFamily="34" charset="0"/>
              <a:cs typeface="Calibri" panose="020F0502020204030204" pitchFamily="34" charset="0"/>
            </a:endParaRPr>
          </a:p>
          <a:p>
            <a:pPr marL="0" indent="0">
              <a:spcBef>
                <a:spcPts val="0"/>
              </a:spcBef>
              <a:buNone/>
            </a:pPr>
            <a:r>
              <a:rPr lang="en-US" sz="2200">
                <a:latin typeface="Calibri" panose="020F0502020204030204" pitchFamily="34" charset="0"/>
                <a:cs typeface="Calibri" panose="020F0502020204030204" pitchFamily="34" charset="0"/>
              </a:rPr>
              <a:t>1.Null hypothesis H0: The variable has no correlation</a:t>
            </a:r>
            <a:br>
              <a:rPr lang="en-US" sz="2200">
                <a:latin typeface="Calibri" panose="020F0502020204030204" pitchFamily="34" charset="0"/>
                <a:cs typeface="Calibri" panose="020F0502020204030204" pitchFamily="34" charset="0"/>
              </a:rPr>
            </a:br>
            <a:r>
              <a:rPr lang="en-US" sz="2200">
                <a:latin typeface="Calibri" panose="020F0502020204030204" pitchFamily="34" charset="0"/>
                <a:cs typeface="Calibri" panose="020F0502020204030204" pitchFamily="34" charset="0"/>
              </a:rPr>
              <a:t>2. Alternate hypothesis H1: The variable has a correlation</a:t>
            </a:r>
          </a:p>
          <a:p>
            <a:pPr marL="0" indent="0">
              <a:spcBef>
                <a:spcPts val="0"/>
              </a:spcBef>
              <a:buNone/>
            </a:pPr>
            <a:endParaRPr lang="en-US" sz="2200">
              <a:latin typeface="Calibri" panose="020F0502020204030204" pitchFamily="34" charset="0"/>
              <a:cs typeface="Calibri" panose="020F0502020204030204" pitchFamily="34" charset="0"/>
            </a:endParaRPr>
          </a:p>
          <a:p>
            <a:pPr marL="0" indent="0">
              <a:spcBef>
                <a:spcPts val="0"/>
              </a:spcBef>
              <a:buNone/>
            </a:pPr>
            <a:r>
              <a:rPr lang="en-US" sz="2200">
                <a:latin typeface="Calibri" panose="020F0502020204030204" pitchFamily="34" charset="0"/>
                <a:cs typeface="Calibri" panose="020F0502020204030204" pitchFamily="34" charset="0"/>
              </a:rPr>
              <a:t>If the resulting p-value from the test is greater than 0.05 it is concluded that the variables are correlated. The chi-Square test is performed between target categorical variable ‘Smoking’ and other categorical variables.</a:t>
            </a:r>
          </a:p>
          <a:p>
            <a:pPr marL="0" indent="0">
              <a:spcBef>
                <a:spcPts val="0"/>
              </a:spcBef>
              <a:buNone/>
            </a:pPr>
            <a:endParaRPr lang="en-US" sz="2200">
              <a:latin typeface="Calibri" panose="020F0502020204030204" pitchFamily="34" charset="0"/>
              <a:cs typeface="Calibri" panose="020F0502020204030204" pitchFamily="34" charset="0"/>
            </a:endParaRPr>
          </a:p>
          <a:p>
            <a:pPr marL="0" indent="0">
              <a:spcBef>
                <a:spcPts val="0"/>
              </a:spcBef>
              <a:buNone/>
            </a:pPr>
            <a:r>
              <a:rPr lang="en-US" sz="2200" b="1">
                <a:latin typeface="Calibri" panose="020F0502020204030204" pitchFamily="34" charset="0"/>
                <a:cs typeface="Calibri" panose="020F0502020204030204" pitchFamily="34" charset="0"/>
              </a:rPr>
              <a:t>Results:</a:t>
            </a:r>
          </a:p>
          <a:p>
            <a:pPr marL="0" indent="0">
              <a:spcBef>
                <a:spcPts val="0"/>
              </a:spcBef>
              <a:buNone/>
            </a:pPr>
            <a:r>
              <a:rPr lang="en-US" sz="2200">
                <a:latin typeface="Calibri" panose="020F0502020204030204" pitchFamily="34" charset="0"/>
                <a:cs typeface="Calibri" panose="020F0502020204030204" pitchFamily="34" charset="0"/>
              </a:rPr>
              <a:t>All the categorical variables are correlated to target variable.</a:t>
            </a:r>
          </a:p>
          <a:p>
            <a:pPr marL="0" indent="0">
              <a:spcBef>
                <a:spcPts val="0"/>
              </a:spcBef>
              <a:buNone/>
            </a:pPr>
            <a:endParaRPr lang="en-US" sz="2200">
              <a:latin typeface="Calibri" panose="020F0502020204030204" pitchFamily="34" charset="0"/>
              <a:cs typeface="Calibri" panose="020F0502020204030204" pitchFamily="34" charset="0"/>
            </a:endParaRPr>
          </a:p>
          <a:p>
            <a:pPr marL="0" indent="0">
              <a:spcBef>
                <a:spcPts val="0"/>
              </a:spcBef>
              <a:buNone/>
            </a:pPr>
            <a:endParaRPr lang="en-US" sz="2200">
              <a:latin typeface="Calibri" panose="020F0502020204030204" pitchFamily="34" charset="0"/>
              <a:cs typeface="Calibri" panose="020F0502020204030204" pitchFamily="34" charset="0"/>
            </a:endParaRPr>
          </a:p>
          <a:p>
            <a:endParaRPr lang="en-US" sz="2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56487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TotalTime>
  <Words>1309</Words>
  <Application>Microsoft Macintosh PowerPoint</Application>
  <PresentationFormat>Widescreen</PresentationFormat>
  <Paragraphs>192</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Söhne</vt:lpstr>
      <vt:lpstr>Times New Roman</vt:lpstr>
      <vt:lpstr>TimesNewRomanPS</vt:lpstr>
      <vt:lpstr>TimesNewRomanPSMT</vt:lpstr>
      <vt:lpstr>Office Theme</vt:lpstr>
      <vt:lpstr>DEVELOPMENT OF A SMOKING CESSATION SUPPORT SYSTEM</vt:lpstr>
      <vt:lpstr>Overview</vt:lpstr>
      <vt:lpstr>Problem Setting </vt:lpstr>
      <vt:lpstr>Problem Definition </vt:lpstr>
      <vt:lpstr>Data Source</vt:lpstr>
      <vt:lpstr>Data Description</vt:lpstr>
      <vt:lpstr>Data Exploration</vt:lpstr>
      <vt:lpstr> Categorical Variables  </vt:lpstr>
      <vt:lpstr>Chi-Square test for correlation analysis of categorical variables </vt:lpstr>
      <vt:lpstr>Numeric Variables:   Numeric variables are represented using histograms. These are the numeric plots before removing outliers.  </vt:lpstr>
      <vt:lpstr>Numeric variables are represented using histograms. These are the numeric plots after removing outliers and duplicates.  After removing 5,362 duplicates and 1,171 outliers, the new data set has 32,451 rows </vt:lpstr>
      <vt:lpstr>Correlation analysis of numeric variables using Pearson’s correlation</vt:lpstr>
      <vt:lpstr>Correlation analysis of numeric variables after removing highly correlated variables</vt:lpstr>
      <vt:lpstr>Point Biserial test for correlation analysis of numeric and categorical target variable  </vt:lpstr>
      <vt:lpstr>Data Mining Tasks </vt:lpstr>
      <vt:lpstr>Data Mining Methods  </vt:lpstr>
      <vt:lpstr>Data Mining Methods  </vt:lpstr>
      <vt:lpstr>Data Mining Methods  </vt:lpstr>
      <vt:lpstr>Data Mining Methods  </vt:lpstr>
      <vt:lpstr>PERFORMANCE EVALUATION</vt:lpstr>
      <vt:lpstr>PERFORMANCE EVALUATION</vt:lpstr>
      <vt:lpstr>PERFORMANCE EVALUATION</vt:lpstr>
      <vt:lpstr>PERFORMANCE EVALUATION</vt:lpstr>
      <vt:lpstr>Insights for Decision Making</vt:lpstr>
      <vt:lpstr>Project Results and Conclusion</vt:lpstr>
      <vt:lpstr>Impact of the Project Outcomes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Sai Srinivas Madamraju</cp:lastModifiedBy>
  <cp:revision>593</cp:revision>
  <dcterms:created xsi:type="dcterms:W3CDTF">2023-04-10T18:00:51Z</dcterms:created>
  <dcterms:modified xsi:type="dcterms:W3CDTF">2023-04-14T23:46:58Z</dcterms:modified>
</cp:coreProperties>
</file>